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6"/>
  </p:notesMasterIdLst>
  <p:sldIdLst>
    <p:sldId id="2330" r:id="rId3"/>
    <p:sldId id="2287" r:id="rId4"/>
    <p:sldId id="2325" r:id="rId5"/>
    <p:sldId id="2298" r:id="rId6"/>
    <p:sldId id="2361" r:id="rId7"/>
    <p:sldId id="2365" r:id="rId8"/>
    <p:sldId id="2421" r:id="rId9"/>
    <p:sldId id="2059" r:id="rId10"/>
    <p:sldId id="2233" r:id="rId11"/>
    <p:sldId id="2302" r:id="rId12"/>
    <p:sldId id="2339" r:id="rId13"/>
    <p:sldId id="2402" r:id="rId14"/>
    <p:sldId id="2391" r:id="rId15"/>
    <p:sldId id="2380" r:id="rId16"/>
    <p:sldId id="2381" r:id="rId17"/>
    <p:sldId id="2422" r:id="rId18"/>
    <p:sldId id="2405" r:id="rId19"/>
    <p:sldId id="2404" r:id="rId20"/>
    <p:sldId id="2423" r:id="rId21"/>
    <p:sldId id="2406" r:id="rId22"/>
    <p:sldId id="2407" r:id="rId23"/>
    <p:sldId id="2408" r:id="rId24"/>
    <p:sldId id="2410" r:id="rId25"/>
    <p:sldId id="1986" r:id="rId26"/>
    <p:sldId id="2163" r:id="rId27"/>
    <p:sldId id="2411" r:id="rId28"/>
    <p:sldId id="2418" r:id="rId29"/>
    <p:sldId id="2412" r:id="rId30"/>
    <p:sldId id="2419" r:id="rId31"/>
    <p:sldId id="2420" r:id="rId32"/>
    <p:sldId id="2424" r:id="rId33"/>
    <p:sldId id="1948" r:id="rId34"/>
    <p:sldId id="1894" r:id="rId3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CF2D4"/>
    <a:srgbClr val="349BA6"/>
    <a:srgbClr val="1D6687"/>
    <a:srgbClr val="0078D2"/>
    <a:srgbClr val="3C8690"/>
    <a:srgbClr val="0083E6"/>
    <a:srgbClr val="FF4F4F"/>
    <a:srgbClr val="FF8B8B"/>
    <a:srgbClr val="FF2929"/>
    <a:srgbClr val="FBEDC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87" autoAdjust="0"/>
    <p:restoredTop sz="93697" autoAdjust="0"/>
  </p:normalViewPr>
  <p:slideViewPr>
    <p:cSldViewPr>
      <p:cViewPr>
        <p:scale>
          <a:sx n="90" d="100"/>
          <a:sy n="90" d="100"/>
        </p:scale>
        <p:origin x="-765" y="-314"/>
      </p:cViewPr>
      <p:guideLst>
        <p:guide orient="horz" pos="2160"/>
        <p:guide pos="2880"/>
      </p:guideLst>
    </p:cSldViewPr>
  </p:slideViewPr>
  <p:outlineViewPr>
    <p:cViewPr>
      <p:scale>
        <a:sx n="33" d="100"/>
        <a:sy n="33" d="100"/>
      </p:scale>
      <p:origin x="0" y="-1517"/>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4/29/2024</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1356246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68344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25151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390551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246553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248635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829074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033052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017232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01856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599419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35813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943815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156688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904830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53128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743760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068504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235947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553442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261075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629150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26662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33</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680980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894810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794413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997541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4/29/2024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4/29/2024</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4/29/2024</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4/29/2024</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4/29/2024</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4/29/2024</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4/29/2024</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4/29/2024</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4/29/2024</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4/29/2024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4/29/2024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4/29/2024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4/29/2024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4/29/2024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4/29/2024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4/29/2024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4/29/2024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4/29/2024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4/29/2024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4/29/2024</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61929" cy="6858000"/>
          </a:xfrm>
          <a:prstGeom prst="rect">
            <a:avLst/>
          </a:prstGeom>
        </p:spPr>
      </p:pic>
      <p:sp>
        <p:nvSpPr>
          <p:cNvPr id="5" name="Rectangle 4"/>
          <p:cNvSpPr/>
          <p:nvPr/>
        </p:nvSpPr>
        <p:spPr>
          <a:xfrm>
            <a:off x="235323" y="6140559"/>
            <a:ext cx="8534400" cy="646331"/>
          </a:xfrm>
          <a:prstGeom prst="rect">
            <a:avLst/>
          </a:prstGeom>
        </p:spPr>
        <p:txBody>
          <a:bodyPr wrap="square">
            <a:spAutoFit/>
          </a:bodyPr>
          <a:lstStyle/>
          <a:p>
            <a:pPr algn="ctr"/>
            <a:r>
              <a:rPr lang="en-US" sz="3600"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01 May 2024</a:t>
            </a:r>
            <a:endParaRPr lang="en-US" sz="3600"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7" name="TextBox 6"/>
          <p:cNvSpPr txBox="1"/>
          <p:nvPr/>
        </p:nvSpPr>
        <p:spPr>
          <a:xfrm>
            <a:off x="692522" y="3488085"/>
            <a:ext cx="7841878" cy="1323439"/>
          </a:xfrm>
          <a:prstGeom prst="rect">
            <a:avLst/>
          </a:prstGeom>
          <a:noFill/>
          <a:effectLst>
            <a:outerShdw blurRad="38100" dist="25400" dir="18900000" algn="bl" rotWithShape="0">
              <a:prstClr val="black"/>
            </a:outerShdw>
          </a:effectLst>
        </p:spPr>
        <p:txBody>
          <a:bodyPr wrap="square" rtlCol="0">
            <a:spAutoFit/>
          </a:bodyPr>
          <a:lstStyle/>
          <a:p>
            <a:pPr algn="ctr"/>
            <a:r>
              <a:rPr lang="en-US" sz="4000" b="1" dirty="0" smtClean="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rPr>
              <a:t>Reverence For God, Respect for Others, Relief from Distress</a:t>
            </a:r>
            <a:endParaRPr lang="en-US" sz="4000" b="1" dirty="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endParaRPr>
          </a:p>
        </p:txBody>
      </p:sp>
      <p:sp>
        <p:nvSpPr>
          <p:cNvPr id="2" name="TextBox 1"/>
          <p:cNvSpPr txBox="1"/>
          <p:nvPr/>
        </p:nvSpPr>
        <p:spPr>
          <a:xfrm>
            <a:off x="-6725" y="5638800"/>
            <a:ext cx="9161929" cy="391924"/>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3352800" y="5638800"/>
            <a:ext cx="2362200" cy="646331"/>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Britannic Bold" panose="020B0903060703020204" pitchFamily="34" charset="0"/>
              </a:rPr>
              <a:t>Week 87</a:t>
            </a:r>
            <a:endParaRPr lang="en-US" sz="3600" dirty="0">
              <a:solidFill>
                <a:schemeClr val="bg1"/>
              </a:solidFill>
              <a:effectLst>
                <a:outerShdw blurRad="38100" dist="38100" dir="2700000" algn="tl">
                  <a:srgbClr val="000000">
                    <a:alpha val="43137"/>
                  </a:srgbClr>
                </a:outerShdw>
              </a:effectLst>
              <a:latin typeface="Britannic Bold" panose="020B0903060703020204" pitchFamily="34" charset="0"/>
            </a:endParaRPr>
          </a:p>
        </p:txBody>
      </p:sp>
      <p:sp>
        <p:nvSpPr>
          <p:cNvPr id="8" name="Rectangle 7"/>
          <p:cNvSpPr/>
          <p:nvPr/>
        </p:nvSpPr>
        <p:spPr>
          <a:xfrm>
            <a:off x="383241" y="762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The Realistic Portrait of Ministry</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2632231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68942"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7:1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68942" y="1216025"/>
            <a:ext cx="8592670" cy="4770537"/>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In light of these promises of an intimate relationship with God,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7:1</a:t>
            </a:r>
            <a:r>
              <a:rPr lang="en-US" sz="2400" b="1" dirty="0" smtClean="0">
                <a:latin typeface="Cambria" panose="02040503050406030204" pitchFamily="18" charset="0"/>
                <a:ea typeface="Cambria" panose="02040503050406030204" pitchFamily="18" charset="0"/>
              </a:rPr>
              <a:t> emphasizes our response to God, reiterating the idea of repentance and holiness mentioned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6:17</a:t>
            </a:r>
            <a:r>
              <a:rPr lang="en-US" sz="2400" b="1" dirty="0" smtClean="0">
                <a:latin typeface="Cambria" panose="02040503050406030204" pitchFamily="18" charset="0"/>
                <a:ea typeface="Cambria" panose="02040503050406030204" pitchFamily="18" charset="0"/>
              </a:rPr>
              <a:t>. </a:t>
            </a:r>
          </a:p>
          <a:p>
            <a:pPr indent="457200">
              <a:spcAft>
                <a:spcPts val="1200"/>
              </a:spcAft>
              <a:tabLst>
                <a:tab pos="457200" algn="l"/>
              </a:tabLst>
            </a:pPr>
            <a:r>
              <a:rPr lang="en-US" sz="2400" b="1" dirty="0" smtClean="0">
                <a:latin typeface="Cambria" pitchFamily="18" charset="0"/>
              </a:rPr>
              <a:t>In calling us to be separate from the world, God promises to comfort us with His presence.  </a:t>
            </a:r>
          </a:p>
          <a:p>
            <a:pPr indent="457200">
              <a:spcAft>
                <a:spcPts val="1200"/>
              </a:spcAft>
              <a:tabLst>
                <a:tab pos="457200" algn="l"/>
              </a:tabLst>
            </a:pPr>
            <a:r>
              <a:rPr lang="en-US" sz="2400" b="1" dirty="0" smtClean="0">
                <a:latin typeface="Cambria" pitchFamily="18" charset="0"/>
              </a:rPr>
              <a:t>And when we open our hearts to Him, He will fill our need for authentic, intimate and permanent acceptance. </a:t>
            </a:r>
          </a:p>
          <a:p>
            <a:pPr indent="457200">
              <a:spcAft>
                <a:spcPts val="1200"/>
              </a:spcAft>
              <a:tabLst>
                <a:tab pos="457200" algn="l"/>
              </a:tabLst>
            </a:pPr>
            <a:r>
              <a:rPr lang="en-US" sz="2400" b="1" dirty="0" smtClean="0">
                <a:latin typeface="Cambria" pitchFamily="18" charset="0"/>
                <a:ea typeface="Cambria" panose="02040503050406030204" pitchFamily="18" charset="0"/>
              </a:rPr>
              <a:t>But experience this kind of acceptance, we must have a vertical reverence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7:1</a:t>
            </a:r>
            <a:r>
              <a:rPr lang="en-US" sz="2400" b="1" dirty="0" smtClean="0">
                <a:latin typeface="Cambria" pitchFamily="18" charset="0"/>
                <a:ea typeface="Cambria" panose="02040503050406030204" pitchFamily="18" charset="0"/>
              </a:rPr>
              <a:t>). </a:t>
            </a:r>
          </a:p>
          <a:p>
            <a:pPr indent="457200">
              <a:spcAft>
                <a:spcPts val="1200"/>
              </a:spcAft>
              <a:tabLst>
                <a:tab pos="457200" algn="l"/>
              </a:tabLst>
            </a:pPr>
            <a:r>
              <a:rPr lang="en-US" sz="2400" b="1" dirty="0" smtClean="0">
                <a:latin typeface="Cambria" pitchFamily="18" charset="0"/>
                <a:ea typeface="Cambria" panose="02040503050406030204" pitchFamily="18" charset="0"/>
              </a:rPr>
              <a:t>Meaning we must put God </a:t>
            </a:r>
            <a:r>
              <a:rPr lang="en-US" sz="2400" b="1" u="sng" dirty="0" smtClean="0">
                <a:effectLst>
                  <a:outerShdw blurRad="38100" dist="38100" dir="2700000" algn="tl">
                    <a:srgbClr val="000000">
                      <a:alpha val="43137"/>
                    </a:srgbClr>
                  </a:outerShdw>
                </a:effectLst>
                <a:latin typeface="Cambria" pitchFamily="18" charset="0"/>
                <a:ea typeface="Cambria" panose="02040503050406030204" pitchFamily="18" charset="0"/>
              </a:rPr>
              <a:t>first</a:t>
            </a:r>
            <a:r>
              <a:rPr lang="en-US" sz="2400" b="1" dirty="0" smtClean="0">
                <a:latin typeface="Cambria" pitchFamily="18" charset="0"/>
                <a:ea typeface="Cambria" panose="02040503050406030204" pitchFamily="18" charset="0"/>
              </a:rPr>
              <a:t>. </a:t>
            </a:r>
            <a:r>
              <a:rPr lang="en-US" sz="2400" b="1" dirty="0" smtClean="0">
                <a:latin typeface="Cambria" pitchFamily="18" charset="0"/>
                <a:ea typeface="Cambria" panose="02040503050406030204" pitchFamily="18" charset="0"/>
              </a:rPr>
              <a:t> That </a:t>
            </a:r>
            <a:r>
              <a:rPr lang="en-US" sz="2400" b="1" dirty="0" smtClean="0">
                <a:latin typeface="Cambria" pitchFamily="18" charset="0"/>
                <a:ea typeface="Cambria" panose="02040503050406030204" pitchFamily="18" charset="0"/>
              </a:rPr>
              <a:t>is, your primary goal as a Christian, is to revere God in your life.</a:t>
            </a:r>
          </a:p>
        </p:txBody>
      </p:sp>
    </p:spTree>
    <p:extLst>
      <p:ext uri="{BB962C8B-B14F-4D97-AF65-F5344CB8AC3E}">
        <p14:creationId xmlns:p14="http://schemas.microsoft.com/office/powerpoint/2010/main" xmlns="" val="39311300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58857" y="11691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7:1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77347" y="1143000"/>
            <a:ext cx="8649820" cy="5663089"/>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reminds us:</a:t>
            </a:r>
          </a:p>
          <a:p>
            <a:pPr indent="457200">
              <a:spcAft>
                <a:spcPts val="1200"/>
              </a:spcAft>
            </a:pPr>
            <a:r>
              <a:rPr lang="en-US" sz="2400" b="1" dirty="0" smtClean="0">
                <a:latin typeface="Cambria" panose="02040503050406030204" pitchFamily="18" charset="0"/>
                <a:ea typeface="Cambria" panose="02040503050406030204" pitchFamily="18" charset="0"/>
              </a:rPr>
              <a:t>Your goal as a businessperson is not to make a great name for yourself; it is to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revere</a:t>
            </a:r>
            <a:r>
              <a:rPr lang="en-US" sz="2400" b="1" dirty="0" smtClean="0">
                <a:latin typeface="Cambria" panose="02040503050406030204" pitchFamily="18" charset="0"/>
                <a:ea typeface="Cambria" panose="02040503050406030204" pitchFamily="18" charset="0"/>
              </a:rPr>
              <a:t> His Holy Name.  </a:t>
            </a:r>
          </a:p>
          <a:p>
            <a:pPr indent="457200">
              <a:spcAft>
                <a:spcPts val="1200"/>
              </a:spcAft>
            </a:pPr>
            <a:r>
              <a:rPr lang="en-US" sz="2400" b="1" dirty="0" smtClean="0">
                <a:latin typeface="Cambria" panose="02040503050406030204" pitchFamily="18" charset="0"/>
                <a:ea typeface="Cambria" panose="02040503050406030204" pitchFamily="18" charset="0"/>
              </a:rPr>
              <a:t>Your goal as a pastor or minister is not to grow your church so it will be a force to be reckoned with; it is to help your congregation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revere</a:t>
            </a:r>
            <a:r>
              <a:rPr lang="en-US" sz="2400" b="1" dirty="0" smtClean="0">
                <a:latin typeface="Cambria" panose="02040503050406030204" pitchFamily="18" charset="0"/>
                <a:ea typeface="Cambria" panose="02040503050406030204" pitchFamily="18" charset="0"/>
              </a:rPr>
              <a:t> God and perfect His Holiness.  </a:t>
            </a:r>
          </a:p>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How do we demonstrate fear and reverence for God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When we make a clean break with defilement. </a:t>
            </a:r>
            <a:r>
              <a:rPr lang="en-US" sz="2400" b="1" dirty="0" smtClean="0">
                <a:latin typeface="Cambria" panose="02040503050406030204" pitchFamily="18" charset="0"/>
                <a:ea typeface="Cambria" panose="02040503050406030204" pitchFamily="18" charset="0"/>
              </a:rPr>
              <a:t> When </a:t>
            </a:r>
            <a:r>
              <a:rPr lang="en-US" sz="2400" b="1" dirty="0" smtClean="0">
                <a:latin typeface="Cambria" panose="02040503050406030204" pitchFamily="18" charset="0"/>
                <a:ea typeface="Cambria" panose="02040503050406030204" pitchFamily="18" charset="0"/>
              </a:rPr>
              <a:t>we refuse to participate in anything displeasing to the Lord</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any activity, attitude, relationship, or pattern of thinking.</a:t>
            </a:r>
          </a:p>
          <a:p>
            <a:pPr indent="457200">
              <a:spcAft>
                <a:spcPts val="1200"/>
              </a:spcAft>
            </a:pPr>
            <a:r>
              <a:rPr lang="en-US" sz="2400" b="1" dirty="0" smtClean="0">
                <a:latin typeface="Cambria" panose="02040503050406030204" pitchFamily="18" charset="0"/>
                <a:ea typeface="Cambria" panose="02040503050406030204" pitchFamily="18" charset="0"/>
              </a:rPr>
              <a:t>Paul says we should be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perfecting holiness in the fear of God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The </a:t>
            </a:r>
            <a:r>
              <a:rPr lang="en-US" sz="2400" b="1" dirty="0" smtClean="0">
                <a:latin typeface="Cambria" panose="02040503050406030204" pitchFamily="18" charset="0"/>
                <a:ea typeface="Cambria" panose="02040503050406030204" pitchFamily="18" charset="0"/>
              </a:rPr>
              <a:t>word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perfecting</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here means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moving toward maturity.” </a:t>
            </a:r>
          </a:p>
        </p:txBody>
      </p:sp>
    </p:spTree>
    <p:extLst>
      <p:ext uri="{BB962C8B-B14F-4D97-AF65-F5344CB8AC3E}">
        <p14:creationId xmlns:p14="http://schemas.microsoft.com/office/powerpoint/2010/main" xmlns="" val="10221648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8857" y="11691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7:1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5837" y="1143000"/>
            <a:ext cx="8649820" cy="2462213"/>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This does not mean we will be in a state of sinless perfection until Christ returns, but that God will maintain </a:t>
            </a:r>
            <a:r>
              <a:rPr lang="en-US" sz="2400" b="1" dirty="0">
                <a:latin typeface="Cambria" panose="02040503050406030204" pitchFamily="18" charset="0"/>
                <a:ea typeface="Cambria" panose="02040503050406030204" pitchFamily="18" charset="0"/>
              </a:rPr>
              <a:t>a </a:t>
            </a:r>
            <a:r>
              <a:rPr lang="en-US" sz="2400" b="1" dirty="0" smtClean="0">
                <a:latin typeface="Cambria" panose="02040503050406030204" pitchFamily="18" charset="0"/>
                <a:ea typeface="Cambria" panose="02040503050406030204" pitchFamily="18" charset="0"/>
              </a:rPr>
              <a:t>progressive work of spiritual maturity throughout our lives. </a:t>
            </a:r>
          </a:p>
          <a:p>
            <a:pPr indent="457200">
              <a:spcAft>
                <a:spcPts val="1200"/>
              </a:spcAft>
            </a:pPr>
            <a:r>
              <a:rPr lang="en-US" sz="2400" b="1" dirty="0" smtClean="0">
                <a:latin typeface="Cambria" panose="02040503050406030204" pitchFamily="18" charset="0"/>
                <a:ea typeface="Cambria" panose="02040503050406030204" pitchFamily="18" charset="0"/>
              </a:rPr>
              <a:t>Our holiness is always a work in progress, an ongoing growth that comes when we reverence God in light of His great promise to us. </a:t>
            </a:r>
          </a:p>
        </p:txBody>
      </p:sp>
    </p:spTree>
    <p:extLst>
      <p:ext uri="{BB962C8B-B14F-4D97-AF65-F5344CB8AC3E}">
        <p14:creationId xmlns:p14="http://schemas.microsoft.com/office/powerpoint/2010/main" xmlns="" val="37796862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04801" y="1219200"/>
            <a:ext cx="8534400" cy="3631763"/>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2</a:t>
            </a:r>
            <a:r>
              <a:rPr lang="en-US" sz="2800" i="1" dirty="0" smtClean="0">
                <a:latin typeface="Georgia" panose="02040502050405020303" pitchFamily="18" charset="0"/>
              </a:rPr>
              <a:t>Open</a:t>
            </a:r>
            <a:r>
              <a:rPr lang="en-US" sz="2800" i="1" dirty="0">
                <a:latin typeface="Georgia" panose="02040502050405020303" pitchFamily="18" charset="0"/>
              </a:rPr>
              <a:t> your hearts to us.  We have wronged no one, we have corrupted no one, we have cheated no one</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3</a:t>
            </a:r>
            <a:r>
              <a:rPr lang="en-US" sz="2800" i="1" dirty="0" smtClean="0">
                <a:latin typeface="Georgia" panose="02040502050405020303" pitchFamily="18" charset="0"/>
              </a:rPr>
              <a:t>I </a:t>
            </a:r>
            <a:r>
              <a:rPr lang="en-US" sz="2800" i="1" dirty="0">
                <a:latin typeface="Georgia" panose="02040502050405020303" pitchFamily="18" charset="0"/>
              </a:rPr>
              <a:t>do not say this to condemn; for I have said before that you are in our hearts, to die together and to live together</a:t>
            </a:r>
            <a:r>
              <a:rPr lang="en-US" sz="2800" i="1" dirty="0" smtClean="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4</a:t>
            </a:r>
            <a:r>
              <a:rPr lang="en-US" sz="2800" i="1" dirty="0" smtClean="0">
                <a:latin typeface="Georgia" panose="02040502050405020303" pitchFamily="18" charset="0"/>
              </a:rPr>
              <a:t>Great</a:t>
            </a:r>
            <a:r>
              <a:rPr lang="en-US" sz="2800" i="1" dirty="0">
                <a:latin typeface="Georgia" panose="02040502050405020303" pitchFamily="18" charset="0"/>
              </a:rPr>
              <a:t> is my boldness of speech toward you, great is my boasting on your behalf.  I am filled with comfort.  I am exceedingly joyful in all our tribulation.</a:t>
            </a:r>
          </a:p>
        </p:txBody>
      </p:sp>
      <p:sp>
        <p:nvSpPr>
          <p:cNvPr id="6" name="Title 1"/>
          <p:cNvSpPr>
            <a:spLocks noGrp="1"/>
          </p:cNvSpPr>
          <p:nvPr>
            <p:ph type="title"/>
          </p:nvPr>
        </p:nvSpPr>
        <p:spPr>
          <a:xfrm>
            <a:off x="268942" y="158750"/>
            <a:ext cx="8601635"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7:2-4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0104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8136689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52400"/>
            <a:ext cx="87630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7:2-4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206500"/>
            <a:ext cx="8686800" cy="498598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Having a permanent relationship with the living God, being recipients of His promises, and responding to this relationship with a reverence that results in continuous purifying, we are now called to address our horizontal relationships.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Now, Paul transitions from our relationship with God to our relationships with other people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7:2-4</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Using his relationship with the Corinthians as an </a:t>
            </a:r>
            <a:r>
              <a:rPr lang="en-US" sz="2400" b="1" dirty="0" smtClean="0">
                <a:latin typeface="Cambria" panose="02040503050406030204" pitchFamily="18" charset="0"/>
                <a:ea typeface="Cambria" panose="02040503050406030204" pitchFamily="18" charset="0"/>
              </a:rPr>
              <a:t>example, </a:t>
            </a:r>
            <a:r>
              <a:rPr lang="en-US" sz="2400" b="1" dirty="0" smtClean="0">
                <a:latin typeface="Cambria" panose="02040503050406030204" pitchFamily="18" charset="0"/>
                <a:ea typeface="Cambria" panose="02040503050406030204" pitchFamily="18" charset="0"/>
              </a:rPr>
              <a:t>he returns to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6:11-13</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where he reached out to the </a:t>
            </a:r>
            <a:r>
              <a:rPr lang="en-US" sz="2400" b="1" dirty="0" smtClean="0">
                <a:latin typeface="Cambria" panose="02040503050406030204" pitchFamily="18" charset="0"/>
                <a:ea typeface="Cambria" panose="02040503050406030204" pitchFamily="18" charset="0"/>
              </a:rPr>
              <a:t>Corinthians, </a:t>
            </a:r>
            <a:r>
              <a:rPr lang="en-US" sz="2400" b="1" dirty="0" smtClean="0">
                <a:latin typeface="Cambria" panose="02040503050406030204" pitchFamily="18" charset="0"/>
                <a:ea typeface="Cambria" panose="02040503050406030204" pitchFamily="18" charset="0"/>
              </a:rPr>
              <a:t>but they had not reached back to him. </a:t>
            </a:r>
          </a:p>
          <a:p>
            <a:pPr indent="457200">
              <a:spcAft>
                <a:spcPts val="1200"/>
              </a:spcAft>
            </a:pPr>
            <a:r>
              <a:rPr lang="en-US" sz="2400" b="1" dirty="0" smtClean="0">
                <a:latin typeface="Cambria" panose="02040503050406030204" pitchFamily="18" charset="0"/>
                <a:ea typeface="Cambria" panose="02040503050406030204" pitchFamily="18" charset="0"/>
              </a:rPr>
              <a:t>Using this example Paul make </a:t>
            </a:r>
            <a:r>
              <a:rPr lang="en-US" sz="2400" b="1" i="1" u="sng" dirty="0" smtClean="0">
                <a:latin typeface="Cambria" panose="02040503050406030204" pitchFamily="18" charset="0"/>
                <a:ea typeface="Cambria" panose="02040503050406030204" pitchFamily="18" charset="0"/>
              </a:rPr>
              <a:t>three</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statements</a:t>
            </a:r>
            <a:r>
              <a:rPr lang="en-US" sz="2400" b="1" dirty="0" smtClean="0">
                <a:latin typeface="Cambria" panose="02040503050406030204" pitchFamily="18" charset="0"/>
                <a:ea typeface="Cambria" panose="02040503050406030204" pitchFamily="18" charset="0"/>
              </a:rPr>
              <a:t> about how we are to relate to one another with mutual respect.  </a:t>
            </a:r>
          </a:p>
        </p:txBody>
      </p:sp>
    </p:spTree>
    <p:extLst>
      <p:ext uri="{BB962C8B-B14F-4D97-AF65-F5344CB8AC3E}">
        <p14:creationId xmlns:p14="http://schemas.microsoft.com/office/powerpoint/2010/main" xmlns="" val="19954472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666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7:2-4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066800"/>
            <a:ext cx="8610600" cy="5355312"/>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when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we respect someone, we make room for them in our hearts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(7:2). </a:t>
            </a:r>
          </a:p>
          <a:p>
            <a:pPr indent="457200">
              <a:spcAft>
                <a:spcPts val="1200"/>
              </a:spcAft>
            </a:pPr>
            <a:r>
              <a:rPr lang="en-US" sz="2400" b="1" dirty="0" smtClean="0">
                <a:latin typeface="Cambria" panose="02040503050406030204" pitchFamily="18" charset="0"/>
                <a:ea typeface="Cambria" panose="02040503050406030204" pitchFamily="18" charset="0"/>
              </a:rPr>
              <a:t>Real respect is necessary to lay the groundwork to become kindred spirits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to die together and live together</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7:3</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Sometime </a:t>
            </a:r>
            <a:r>
              <a:rPr lang="en-US" sz="2400" b="1" dirty="0" smtClean="0">
                <a:latin typeface="Cambria" panose="02040503050406030204" pitchFamily="18" charset="0"/>
                <a:ea typeface="Cambria" panose="02040503050406030204" pitchFamily="18" charset="0"/>
              </a:rPr>
              <a:t>this kind of relationship in which two hearts beat as one can come quite naturally. </a:t>
            </a:r>
          </a:p>
          <a:p>
            <a:pPr indent="457200">
              <a:spcAft>
                <a:spcPts val="1200"/>
              </a:spcAft>
            </a:pPr>
            <a:r>
              <a:rPr lang="en-US" sz="2400" b="1" dirty="0" smtClean="0">
                <a:latin typeface="Cambria" panose="02040503050406030204" pitchFamily="18" charset="0"/>
                <a:ea typeface="Cambria" panose="02040503050406030204" pitchFamily="18" charset="0"/>
              </a:rPr>
              <a:t>However, most of the time making room for others in our hearts takes a great amount of effort. </a:t>
            </a:r>
            <a:r>
              <a:rPr lang="en-US" sz="2400" b="1" dirty="0" smtClean="0">
                <a:latin typeface="Cambria" panose="02040503050406030204" pitchFamily="18" charset="0"/>
                <a:ea typeface="Cambria" panose="02040503050406030204" pitchFamily="18" charset="0"/>
              </a:rPr>
              <a:t> We </a:t>
            </a:r>
            <a:r>
              <a:rPr lang="en-US" sz="2400" b="1" dirty="0" smtClean="0">
                <a:latin typeface="Cambria" panose="02040503050406030204" pitchFamily="18" charset="0"/>
                <a:ea typeface="Cambria" panose="02040503050406030204" pitchFamily="18" charset="0"/>
              </a:rPr>
              <a:t>need to rearrange some of the furniture in our hearts to create a place for them.</a:t>
            </a:r>
          </a:p>
          <a:p>
            <a:pPr indent="457200">
              <a:spcAft>
                <a:spcPts val="1200"/>
              </a:spcAft>
            </a:pPr>
            <a:r>
              <a:rPr lang="en-US" sz="2400" b="1" dirty="0" smtClean="0">
                <a:latin typeface="Cambria" panose="02040503050406030204" pitchFamily="18" charset="0"/>
                <a:ea typeface="Cambria" panose="02040503050406030204" pitchFamily="18" charset="0"/>
              </a:rPr>
              <a:t>This kind of respect for others can be inconvenient, but if we are going to have a thriving ministry with others, we need to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make room</a:t>
            </a:r>
            <a:r>
              <a:rPr lang="en-US" sz="2400" b="1" i="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38047658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666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7:2-4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799" y="1143000"/>
            <a:ext cx="8610601" cy="5509200"/>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when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we respect someone, we don’t condemn them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(7:3). </a:t>
            </a:r>
          </a:p>
          <a:p>
            <a:pPr indent="457200">
              <a:spcAft>
                <a:spcPts val="1200"/>
              </a:spcAft>
            </a:pPr>
            <a:r>
              <a:rPr lang="en-US" sz="2400" b="1" dirty="0" smtClean="0">
                <a:latin typeface="Cambria" panose="02040503050406030204" pitchFamily="18" charset="0"/>
                <a:ea typeface="Cambria" panose="02040503050406030204" pitchFamily="18" charset="0"/>
              </a:rPr>
              <a:t>Some of the Corinthians had done some pretty awful things. </a:t>
            </a:r>
            <a:r>
              <a:rPr lang="en-US" sz="2400" b="1" dirty="0" smtClean="0">
                <a:latin typeface="Cambria" panose="02040503050406030204" pitchFamily="18" charset="0"/>
                <a:ea typeface="Cambria" panose="02040503050406030204" pitchFamily="18" charset="0"/>
              </a:rPr>
              <a:t> Many </a:t>
            </a:r>
            <a:r>
              <a:rPr lang="en-US" sz="2400" b="1" dirty="0" smtClean="0">
                <a:latin typeface="Cambria" panose="02040503050406030204" pitchFamily="18" charset="0"/>
                <a:ea typeface="Cambria" panose="02040503050406030204" pitchFamily="18" charset="0"/>
              </a:rPr>
              <a:t>others had condoned them, and some even celebrated and encouraged them. </a:t>
            </a:r>
          </a:p>
          <a:p>
            <a:pPr indent="457200">
              <a:spcAft>
                <a:spcPts val="1200"/>
              </a:spcAft>
            </a:pPr>
            <a:r>
              <a:rPr lang="en-US" sz="2400" b="1" dirty="0" smtClean="0">
                <a:latin typeface="Cambria" panose="02040503050406030204" pitchFamily="18" charset="0"/>
                <a:ea typeface="Cambria" panose="02040503050406030204" pitchFamily="18" charset="0"/>
              </a:rPr>
              <a:t>Many harbored negative attitudes toward Paul, and the faction of the Judaizers – </a:t>
            </a:r>
            <a:r>
              <a:rPr lang="en-US" sz="2400" b="1" i="1" dirty="0" smtClean="0">
                <a:latin typeface="Cambria" panose="02040503050406030204" pitchFamily="18" charset="0"/>
                <a:ea typeface="Cambria" panose="02040503050406030204" pitchFamily="18" charset="0"/>
              </a:rPr>
              <a:t>Paul’s arch-nemeses</a:t>
            </a:r>
            <a:r>
              <a:rPr lang="en-US" sz="2400" b="1" dirty="0" smtClean="0">
                <a:latin typeface="Cambria" panose="02040503050406030204" pitchFamily="18" charset="0"/>
                <a:ea typeface="Cambria" panose="02040503050406030204" pitchFamily="18" charset="0"/>
              </a:rPr>
              <a:t> – still held sway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over</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part of the congregation. </a:t>
            </a:r>
          </a:p>
          <a:p>
            <a:pPr indent="457200">
              <a:spcAft>
                <a:spcPts val="1200"/>
              </a:spcAft>
            </a:pPr>
            <a:r>
              <a:rPr lang="en-US" sz="2400" b="1" dirty="0" smtClean="0">
                <a:latin typeface="Cambria" panose="02040503050406030204" pitchFamily="18" charset="0"/>
                <a:ea typeface="Cambria" panose="02040503050406030204" pitchFamily="18" charset="0"/>
              </a:rPr>
              <a:t>Paul could have shunned the Corinthians, saving himself time, energy, and expensive paper by simply writing them off until they repented. </a:t>
            </a:r>
          </a:p>
          <a:p>
            <a:pPr indent="457200">
              <a:spcAft>
                <a:spcPts val="1200"/>
              </a:spcAft>
            </a:pPr>
            <a:r>
              <a:rPr lang="en-US" sz="2400" b="1" dirty="0" smtClean="0">
                <a:latin typeface="Cambria" panose="02040503050406030204" pitchFamily="18" charset="0"/>
                <a:ea typeface="Cambria" panose="02040503050406030204" pitchFamily="18" charset="0"/>
              </a:rPr>
              <a:t>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silent treatment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would have been understandable in this situation. </a:t>
            </a:r>
          </a:p>
        </p:txBody>
      </p:sp>
    </p:spTree>
    <p:extLst>
      <p:ext uri="{BB962C8B-B14F-4D97-AF65-F5344CB8AC3E}">
        <p14:creationId xmlns:p14="http://schemas.microsoft.com/office/powerpoint/2010/main" xmlns="" val="12921774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7:2-4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143000"/>
            <a:ext cx="8480612" cy="550920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Yet, </a:t>
            </a:r>
            <a:r>
              <a:rPr lang="en-US" sz="2400" b="1" dirty="0" smtClean="0">
                <a:latin typeface="Cambria" panose="02040503050406030204" pitchFamily="18" charset="0"/>
                <a:ea typeface="Cambria" panose="02040503050406030204" pitchFamily="18" charset="0"/>
              </a:rPr>
              <a:t>Paul respected the Corinthians enough to restrain himself from condemnatory words and actions that </a:t>
            </a:r>
            <a:r>
              <a:rPr lang="en-US" sz="2400" b="1" dirty="0" smtClean="0">
                <a:latin typeface="Cambria" panose="02040503050406030204" pitchFamily="18" charset="0"/>
                <a:ea typeface="Cambria" panose="02040503050406030204" pitchFamily="18" charset="0"/>
              </a:rPr>
              <a:t>would </a:t>
            </a:r>
            <a:r>
              <a:rPr lang="en-US" sz="2400" b="1" dirty="0" smtClean="0">
                <a:latin typeface="Cambria" panose="02040503050406030204" pitchFamily="18" charset="0"/>
                <a:ea typeface="Cambria" panose="02040503050406030204" pitchFamily="18" charset="0"/>
              </a:rPr>
              <a:t>have slammed the door shut on their relationship. </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Though he confronted them for their sin, Paul went to great lengths to couch his criticism in love and respect. </a:t>
            </a:r>
          </a:p>
          <a:p>
            <a:pPr indent="457200">
              <a:spcAft>
                <a:spcPts val="1200"/>
              </a:spcAf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when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we respect someone, we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have confidence in them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(7:3). </a:t>
            </a:r>
            <a:endPar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The Corinthians had made more than a few mistakes in their Christian walk. </a:t>
            </a:r>
            <a:r>
              <a:rPr lang="en-US" sz="2400" b="1" dirty="0" smtClean="0">
                <a:latin typeface="Cambria" panose="02040503050406030204" pitchFamily="18" charset="0"/>
                <a:ea typeface="Cambria" panose="02040503050406030204" pitchFamily="18" charset="0"/>
              </a:rPr>
              <a:t> They </a:t>
            </a:r>
            <a:r>
              <a:rPr lang="en-US" sz="2400" b="1" dirty="0" smtClean="0">
                <a:latin typeface="Cambria" panose="02040503050406030204" pitchFamily="18" charset="0"/>
                <a:ea typeface="Cambria" panose="02040503050406030204" pitchFamily="18" charset="0"/>
              </a:rPr>
              <a:t>had stumbled, fallen, gotten up, and stumbled again. </a:t>
            </a:r>
          </a:p>
          <a:p>
            <a:pPr indent="457200">
              <a:spcAft>
                <a:spcPts val="1200"/>
              </a:spcAft>
            </a:pPr>
            <a:r>
              <a:rPr lang="en-US" sz="2400" b="1" dirty="0" smtClean="0">
                <a:latin typeface="Cambria" panose="02040503050406030204" pitchFamily="18" charset="0"/>
                <a:ea typeface="Cambria" panose="02040503050406030204" pitchFamily="18" charset="0"/>
              </a:rPr>
              <a:t>It would have been easy for Paul to diagnose the situation pessimistically and assign a bleak prognosis: Spiritually terminal –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 Not Resuscitate! </a:t>
            </a:r>
          </a:p>
        </p:txBody>
      </p:sp>
    </p:spTree>
    <p:extLst>
      <p:ext uri="{BB962C8B-B14F-4D97-AF65-F5344CB8AC3E}">
        <p14:creationId xmlns:p14="http://schemas.microsoft.com/office/powerpoint/2010/main" xmlns="" val="4585803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94982" y="65068"/>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7:2-4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1" y="1066800"/>
            <a:ext cx="8610600" cy="498598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Paul</a:t>
            </a:r>
            <a:r>
              <a:rPr lang="en-US" sz="2400" b="1" dirty="0">
                <a:latin typeface="Cambria" panose="02040503050406030204" pitchFamily="18" charset="0"/>
                <a:ea typeface="Cambria" panose="02040503050406030204" pitchFamily="18" charset="0"/>
              </a:rPr>
              <a:t>, however, treated his spiritual children with respect not for what they had done, but for what they could </a:t>
            </a:r>
            <a:r>
              <a:rPr lang="en-US" sz="2400" b="1" dirty="0" smtClean="0">
                <a:latin typeface="Cambria" panose="02040503050406030204" pitchFamily="18" charset="0"/>
                <a:ea typeface="Cambria" panose="02040503050406030204" pitchFamily="18" charset="0"/>
              </a:rPr>
              <a:t>do; </a:t>
            </a:r>
            <a:r>
              <a:rPr lang="en-US" sz="2400" b="1" dirty="0">
                <a:latin typeface="Cambria" panose="02040503050406030204" pitchFamily="18" charset="0"/>
                <a:ea typeface="Cambria" panose="02040503050406030204" pitchFamily="18" charset="0"/>
              </a:rPr>
              <a:t>not for what they were, but for what they could become.</a:t>
            </a:r>
          </a:p>
          <a:p>
            <a:pPr indent="457200">
              <a:spcAft>
                <a:spcPts val="1200"/>
              </a:spcAft>
            </a:pPr>
            <a:r>
              <a:rPr lang="en-US" sz="2400" b="1" dirty="0">
                <a:latin typeface="Cambria" panose="02040503050406030204" pitchFamily="18" charset="0"/>
                <a:ea typeface="Cambria" panose="02040503050406030204" pitchFamily="18" charset="0"/>
              </a:rPr>
              <a:t>Paul believed in them, even when they failed. </a:t>
            </a:r>
            <a:r>
              <a:rPr lang="en-US" sz="2400" b="1" dirty="0" smtClean="0">
                <a:latin typeface="Cambria" panose="02040503050406030204" pitchFamily="18" charset="0"/>
                <a:ea typeface="Cambria" panose="02040503050406030204" pitchFamily="18" charset="0"/>
              </a:rPr>
              <a:t> He </a:t>
            </a:r>
            <a:r>
              <a:rPr lang="en-US" sz="2400" b="1" dirty="0">
                <a:latin typeface="Cambria" panose="02040503050406030204" pitchFamily="18" charset="0"/>
                <a:ea typeface="Cambria" panose="02040503050406030204" pitchFamily="18" charset="0"/>
              </a:rPr>
              <a:t>stuck with them, encouraging them and spurring them toward greatness</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He poured his life into them even when he saw no return on his investment, knowing that they were worth every moment of time and energy he spent on them. </a:t>
            </a:r>
          </a:p>
          <a:p>
            <a:pPr indent="457200">
              <a:spcAft>
                <a:spcPts val="1200"/>
              </a:spcAft>
            </a:pPr>
            <a:r>
              <a:rPr lang="en-US" sz="2400" b="1" dirty="0" smtClean="0">
                <a:latin typeface="Cambria" panose="02040503050406030204" pitchFamily="18" charset="0"/>
                <a:ea typeface="Cambria" panose="02040503050406030204" pitchFamily="18" charset="0"/>
              </a:rPr>
              <a:t>Now, </a:t>
            </a:r>
            <a:r>
              <a:rPr lang="en-US" sz="2400" b="1" dirty="0" smtClean="0">
                <a:latin typeface="Cambria" panose="02040503050406030204" pitchFamily="18" charset="0"/>
                <a:ea typeface="Cambria" panose="02040503050406030204" pitchFamily="18" charset="0"/>
              </a:rPr>
              <a:t>Paul could see signs of renewal and repentance. </a:t>
            </a:r>
            <a:r>
              <a:rPr lang="en-US" sz="2400" b="1" dirty="0" smtClean="0">
                <a:latin typeface="Cambria" panose="02040503050406030204" pitchFamily="18" charset="0"/>
                <a:ea typeface="Cambria" panose="02040503050406030204" pitchFamily="18" charset="0"/>
              </a:rPr>
              <a:t> His </a:t>
            </a:r>
            <a:r>
              <a:rPr lang="en-US" sz="2400" b="1" dirty="0" smtClean="0">
                <a:latin typeface="Cambria" panose="02040503050406030204" pitchFamily="18" charset="0"/>
                <a:ea typeface="Cambria" panose="02040503050406030204" pitchFamily="18" charset="0"/>
              </a:rPr>
              <a:t>confidence had begun to pay off; he could even boast on their behalf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(7:4)</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15136302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1" y="1219200"/>
            <a:ext cx="8534400" cy="4062651"/>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5</a:t>
            </a:r>
            <a:r>
              <a:rPr lang="en-US" sz="2800" i="1" dirty="0" smtClean="0">
                <a:latin typeface="Georgia" panose="02040502050405020303" pitchFamily="18" charset="0"/>
              </a:rPr>
              <a:t>For </a:t>
            </a:r>
            <a:r>
              <a:rPr lang="en-US" sz="2800" i="1" dirty="0">
                <a:latin typeface="Georgia" panose="02040502050405020303" pitchFamily="18" charset="0"/>
              </a:rPr>
              <a:t>indeed, when we came to Macedonia, our bodies had no rest, but we were troubled on every side.  Outside were conflicts, inside were fears.  </a:t>
            </a:r>
            <a:r>
              <a:rPr lang="en-US" sz="2800" b="1" baseline="30000" dirty="0" smtClean="0">
                <a:effectLst>
                  <a:outerShdw blurRad="38100" dist="38100" dir="2700000" algn="tl">
                    <a:srgbClr val="000000">
                      <a:alpha val="43137"/>
                    </a:srgbClr>
                  </a:outerShdw>
                </a:effectLst>
                <a:latin typeface="Georgia" panose="02040502050405020303" pitchFamily="18" charset="0"/>
              </a:rPr>
              <a:t>6</a:t>
            </a:r>
            <a:r>
              <a:rPr lang="en-US" sz="2800" i="1" dirty="0" smtClean="0">
                <a:latin typeface="Georgia" panose="02040502050405020303" pitchFamily="18" charset="0"/>
              </a:rPr>
              <a:t>Nevertheless</a:t>
            </a:r>
            <a:r>
              <a:rPr lang="en-US" sz="2800" i="1" dirty="0">
                <a:latin typeface="Georgia" panose="02040502050405020303" pitchFamily="18" charset="0"/>
              </a:rPr>
              <a:t> God, who comforts the downcast, comforted us by the coming of Titus,  </a:t>
            </a:r>
            <a:r>
              <a:rPr lang="en-US" sz="2800" b="1" baseline="30000" dirty="0" smtClean="0">
                <a:effectLst>
                  <a:outerShdw blurRad="38100" dist="38100" dir="2700000" algn="tl">
                    <a:srgbClr val="000000">
                      <a:alpha val="43137"/>
                    </a:srgbClr>
                  </a:outerShdw>
                </a:effectLst>
                <a:latin typeface="Georgia" panose="02040502050405020303" pitchFamily="18" charset="0"/>
              </a:rPr>
              <a:t>7</a:t>
            </a:r>
            <a:r>
              <a:rPr lang="en-US" sz="2800" i="1" dirty="0" smtClean="0">
                <a:latin typeface="Georgia" panose="02040502050405020303" pitchFamily="18" charset="0"/>
              </a:rPr>
              <a:t>and </a:t>
            </a:r>
            <a:r>
              <a:rPr lang="en-US" sz="2800" i="1" dirty="0">
                <a:latin typeface="Georgia" panose="02040502050405020303" pitchFamily="18" charset="0"/>
              </a:rPr>
              <a:t>not only by his coming, but also by the consolation with which he was comforted in you, when he told us of your earnest desire, your mourning, your zeal for me, so that I rejoiced even more.</a:t>
            </a:r>
          </a:p>
        </p:txBody>
      </p:sp>
      <p:sp>
        <p:nvSpPr>
          <p:cNvPr id="6" name="Title 1"/>
          <p:cNvSpPr>
            <a:spLocks noGrp="1"/>
          </p:cNvSpPr>
          <p:nvPr>
            <p:ph type="title"/>
          </p:nvPr>
        </p:nvSpPr>
        <p:spPr>
          <a:xfrm>
            <a:off x="268942" y="158750"/>
            <a:ext cx="8601635"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7:5-7</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0104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1808618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354106" y="52893"/>
            <a:ext cx="85344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Introduction</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086600" y="323850"/>
            <a:ext cx="1528482" cy="774700"/>
          </a:xfrm>
          <a:prstGeom prst="rect">
            <a:avLst/>
          </a:prstGeom>
          <a:noFill/>
          <a:ln w="9525">
            <a:noFill/>
            <a:miter lim="800000"/>
            <a:headEnd/>
            <a:tailEnd/>
          </a:ln>
          <a:effectLst>
            <a:outerShdw dist="38100" dir="2700000" rotWithShape="0">
              <a:srgbClr val="808080">
                <a:alpha val="42998"/>
              </a:srgbClr>
            </a:outerShdw>
          </a:effectLst>
        </p:spPr>
      </p:pic>
      <p:sp>
        <p:nvSpPr>
          <p:cNvPr id="7" name="TextBox 6"/>
          <p:cNvSpPr txBox="1"/>
          <p:nvPr/>
        </p:nvSpPr>
        <p:spPr>
          <a:xfrm>
            <a:off x="258856" y="967293"/>
            <a:ext cx="8724899" cy="5878532"/>
          </a:xfrm>
          <a:prstGeom prst="rect">
            <a:avLst/>
          </a:prstGeom>
          <a:solidFill>
            <a:srgbClr val="FCF2D4"/>
          </a:solidFill>
          <a:ln>
            <a:solidFill>
              <a:schemeClr val="bg1">
                <a:alpha val="0"/>
              </a:schemeClr>
            </a:solidFill>
          </a:ln>
          <a:effectLst/>
        </p:spPr>
        <p:txBody>
          <a:bodyPr wrap="square" rtlCol="0">
            <a:spAutoFit/>
          </a:bodyPr>
          <a:lstStyle/>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In our continuing study of Second</a:t>
            </a:r>
            <a:r>
              <a:rPr lang="en-US" sz="2350" b="1" dirty="0" smtClean="0">
                <a:solidFill>
                  <a:srgbClr val="C00000"/>
                </a:solidFill>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Corinthians, the themes of this letter revolves around both the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theological</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concepts</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and the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practical</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aspects</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of Christian living.</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The primary issue at Corinth was the recognition of authentic ministry and submission to apostolic authority. Paul’s corrective was to provide guidance and encouragement    as the church navigates the challenges that continue to influence their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350" b="1" dirty="0" smtClean="0">
                <a:latin typeface="Cambria" panose="02040503050406030204" pitchFamily="18" charset="0"/>
                <a:ea typeface="Cambria" panose="02040503050406030204" pitchFamily="18" charset="0"/>
              </a:rPr>
              <a:t>, </a:t>
            </a:r>
            <a:r>
              <a:rPr lang="en-US" sz="2350" b="1" i="1" dirty="0" smtClean="0">
                <a:latin typeface="Cambria" panose="02040503050406030204" pitchFamily="18" charset="0"/>
                <a:ea typeface="Cambria" panose="02040503050406030204" pitchFamily="18" charset="0"/>
              </a:rPr>
              <a:t>and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growth</a:t>
            </a:r>
            <a:r>
              <a:rPr lang="en-US" sz="2350" b="1" dirty="0" smtClean="0">
                <a:latin typeface="Cambria" panose="02040503050406030204" pitchFamily="18" charset="0"/>
                <a:ea typeface="Cambria" panose="02040503050406030204" pitchFamily="18" charset="0"/>
              </a:rPr>
              <a:t>.</a:t>
            </a:r>
          </a:p>
          <a:p>
            <a:pPr indent="457200">
              <a:tabLst>
                <a:tab pos="457200" algn="l"/>
              </a:tabLst>
            </a:pPr>
            <a:r>
              <a:rPr lang="en-US" sz="2400" b="1" dirty="0" smtClean="0">
                <a:latin typeface="Cambria" panose="02040503050406030204" pitchFamily="18" charset="0"/>
                <a:ea typeface="Cambria" panose="02040503050406030204" pitchFamily="18" charset="0"/>
              </a:rPr>
              <a:t>In </a:t>
            </a:r>
            <a:r>
              <a:rPr lang="en-US" sz="2400" b="1" dirty="0">
                <a:latin typeface="Cambria" panose="02040503050406030204" pitchFamily="18" charset="0"/>
                <a:ea typeface="Cambria" panose="02040503050406030204" pitchFamily="18" charset="0"/>
              </a:rPr>
              <a:t>our study, Paul </a:t>
            </a:r>
            <a:r>
              <a:rPr lang="en-US" sz="2400" b="1" dirty="0" smtClean="0">
                <a:latin typeface="Cambria" panose="02040503050406030204" pitchFamily="18" charset="0"/>
                <a:ea typeface="Cambria" panose="02040503050406030204" pitchFamily="18" charset="0"/>
              </a:rPr>
              <a:t>addresses </a:t>
            </a:r>
            <a:r>
              <a:rPr lang="en-US" sz="2400" b="1" dirty="0">
                <a:latin typeface="Cambria" panose="02040503050406030204" pitchFamily="18" charset="0"/>
                <a:ea typeface="Cambria" panose="02040503050406030204" pitchFamily="18" charset="0"/>
              </a:rPr>
              <a:t>the issue of reconciliation and restoration within the Corinthian church.  He urges the Corinthians to cleanse themselves from all defilement of body and spirit, to perfect holiness out of reverence for God, he emphasizes the need for purity and separation from worldly influences, and urged them to live in a manner that reflects their commitment to God.</a:t>
            </a:r>
          </a:p>
        </p:txBody>
      </p:sp>
    </p:spTree>
    <p:extLst>
      <p:ext uri="{BB962C8B-B14F-4D97-AF65-F5344CB8AC3E}">
        <p14:creationId xmlns:p14="http://schemas.microsoft.com/office/powerpoint/2010/main" xmlns="" val="12839272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7:5-7</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01635" cy="550920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The closing words of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7:4</a:t>
            </a:r>
            <a:r>
              <a:rPr lang="en-US" sz="2400" b="1" dirty="0" smtClean="0">
                <a:latin typeface="Cambria" panose="02040503050406030204" pitchFamily="18" charset="0"/>
                <a:ea typeface="Cambria" panose="02040503050406030204" pitchFamily="18" charset="0"/>
              </a:rPr>
              <a:t>, mentions two benefits that flow from Paul’s prescription for relationships.</a:t>
            </a:r>
          </a:p>
          <a:p>
            <a:pPr indent="457200">
              <a:spcAft>
                <a:spcPts val="1200"/>
              </a:spcAft>
            </a:pPr>
            <a:r>
              <a:rPr lang="en-US" sz="2400" b="1" dirty="0" smtClean="0">
                <a:latin typeface="Cambria" panose="02040503050406030204" pitchFamily="18" charset="0"/>
                <a:ea typeface="Cambria" panose="02040503050406030204" pitchFamily="18" charset="0"/>
              </a:rPr>
              <a:t>That when we respect others by making room for them in our </a:t>
            </a:r>
            <a:r>
              <a:rPr lang="en-US" sz="2400" b="1" dirty="0" smtClean="0">
                <a:latin typeface="Cambria" panose="02040503050406030204" pitchFamily="18" charset="0"/>
                <a:ea typeface="Cambria" panose="02040503050406030204" pitchFamily="18" charset="0"/>
              </a:rPr>
              <a:t>hearts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endPar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When we refuse to condemn them, and hold out confident expectations for their spiritual growth and </a:t>
            </a:r>
            <a:r>
              <a:rPr lang="en-US" sz="2400" b="1" dirty="0" smtClean="0">
                <a:latin typeface="Cambria" panose="02040503050406030204" pitchFamily="18" charset="0"/>
                <a:ea typeface="Cambria" panose="02040503050406030204" pitchFamily="18" charset="0"/>
              </a:rPr>
              <a:t>maturity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endPar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We can experience great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comfort</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joy</a:t>
            </a:r>
            <a:r>
              <a:rPr lang="en-US" sz="2400" b="1" dirty="0" smtClean="0">
                <a:latin typeface="Cambria" panose="02040503050406030204" pitchFamily="18" charset="0"/>
                <a:ea typeface="Cambria" panose="02040503050406030204" pitchFamily="18" charset="0"/>
              </a:rPr>
              <a:t> in the midst of our affliction. </a:t>
            </a:r>
            <a:r>
              <a:rPr lang="en-US" sz="2400" b="1" dirty="0" smtClean="0">
                <a:latin typeface="Cambria" panose="02040503050406030204" pitchFamily="18" charset="0"/>
                <a:ea typeface="Cambria" panose="02040503050406030204" pitchFamily="18" charset="0"/>
              </a:rPr>
              <a:t>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7:1-4</a:t>
            </a:r>
            <a:r>
              <a:rPr lang="en-US" sz="2400" b="1" dirty="0" smtClean="0">
                <a:latin typeface="Cambria" panose="02040503050406030204" pitchFamily="18" charset="0"/>
                <a:ea typeface="Cambria" panose="02040503050406030204" pitchFamily="18" charset="0"/>
              </a:rPr>
              <a:t>, having shown the results of our vertical reverence to God and the horizontal respect we have for others.  </a:t>
            </a:r>
          </a:p>
          <a:p>
            <a:pPr indent="457200">
              <a:spcAft>
                <a:spcPts val="1200"/>
              </a:spcAft>
            </a:pPr>
            <a:r>
              <a:rPr lang="en-US" sz="2400" b="1" dirty="0" smtClean="0">
                <a:latin typeface="Cambria" panose="02040503050406030204"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7:5-7</a:t>
            </a:r>
            <a:r>
              <a:rPr lang="en-US" sz="2400" b="1" dirty="0" smtClean="0">
                <a:latin typeface="Cambria" panose="02040503050406030204" pitchFamily="18" charset="0"/>
                <a:ea typeface="Cambria" panose="02040503050406030204" pitchFamily="18" charset="0"/>
              </a:rPr>
              <a:t>, Paul describes the relief from distress we can experience in the midst of our circumstances.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531686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7:5-7</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143000"/>
            <a:ext cx="8534400" cy="5293757"/>
          </a:xfrm>
          <a:prstGeom prst="rect">
            <a:avLst/>
          </a:prstGeom>
          <a:noFill/>
          <a:effectLst/>
        </p:spPr>
        <p:txBody>
          <a:bodyPr wrap="square" rtlCol="0">
            <a:spAutoFit/>
          </a:bodyPr>
          <a:lstStyle/>
          <a:p>
            <a:pPr indent="457200">
              <a:spcAft>
                <a:spcPts val="1500"/>
              </a:spcAft>
            </a:pPr>
            <a:r>
              <a:rPr lang="en-US" sz="2400" b="1" dirty="0" smtClean="0">
                <a:latin typeface="Cambria" panose="02040503050406030204" pitchFamily="18" charset="0"/>
                <a:ea typeface="Cambria" panose="02040503050406030204" pitchFamily="18" charset="0"/>
              </a:rPr>
              <a:t>Paul </a:t>
            </a:r>
            <a:r>
              <a:rPr lang="en-US" sz="2400" b="1" dirty="0">
                <a:latin typeface="Cambria" panose="02040503050406030204" pitchFamily="18" charset="0"/>
                <a:ea typeface="Cambria" panose="02040503050406030204" pitchFamily="18" charset="0"/>
              </a:rPr>
              <a:t>had already faced numerous trails in ministry, including beatings, imprisonment, sleeplessness, and hunger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6:5</a:t>
            </a:r>
            <a:r>
              <a:rPr lang="en-US" sz="2400" b="1" dirty="0">
                <a:latin typeface="Cambria" panose="02040503050406030204" pitchFamily="18" charset="0"/>
                <a:ea typeface="Cambria" panose="02040503050406030204" pitchFamily="18" charset="0"/>
              </a:rPr>
              <a:t>).  </a:t>
            </a:r>
          </a:p>
          <a:p>
            <a:pPr indent="457200">
              <a:spcAft>
                <a:spcPts val="1500"/>
              </a:spcAft>
            </a:pPr>
            <a:r>
              <a:rPr lang="en-US" sz="2400" b="1" dirty="0" smtClean="0">
                <a:latin typeface="Cambria" panose="02040503050406030204" pitchFamily="18" charset="0"/>
                <a:ea typeface="Cambria" panose="02040503050406030204" pitchFamily="18" charset="0"/>
              </a:rPr>
              <a:t>Now he adds the internal struggle he endured as a minister of the gospel</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We are told that when he arrived      in Macedonia, he suffered from severe exhaustion. </a:t>
            </a:r>
          </a:p>
          <a:p>
            <a:pPr indent="457200">
              <a:spcAft>
                <a:spcPts val="1500"/>
              </a:spcAft>
            </a:pPr>
            <a:r>
              <a:rPr lang="en-US" sz="2400" b="1" dirty="0" smtClean="0">
                <a:latin typeface="Cambria" panose="02040503050406030204" pitchFamily="18" charset="0"/>
                <a:ea typeface="Cambria" panose="02040503050406030204" pitchFamily="18" charset="0"/>
              </a:rPr>
              <a:t>Not only did he suffer conflicts from without, but also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fear within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7:5</a:t>
            </a:r>
            <a:r>
              <a:rPr lang="en-US" sz="2400" b="1" dirty="0" smtClean="0">
                <a:latin typeface="Cambria" panose="02040503050406030204" pitchFamily="18" charset="0"/>
                <a:ea typeface="Cambria" panose="02040503050406030204" pitchFamily="18" charset="0"/>
              </a:rPr>
              <a:t>).</a:t>
            </a:r>
          </a:p>
          <a:p>
            <a:pPr indent="457200">
              <a:spcAft>
                <a:spcPts val="1500"/>
              </a:spcAft>
            </a:pPr>
            <a:r>
              <a:rPr lang="en-US" sz="2400" b="1" dirty="0" smtClean="0">
                <a:latin typeface="Cambria" panose="02040503050406030204" pitchFamily="18" charset="0"/>
                <a:ea typeface="Cambria" panose="02040503050406030204" pitchFamily="18" charset="0"/>
              </a:rPr>
              <a:t>The word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fears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is the Greek word </a:t>
            </a:r>
            <a:r>
              <a:rPr lang="en-US" sz="2400" b="1" i="1" dirty="0" smtClean="0">
                <a:latin typeface="Cambria" panose="02040503050406030204" pitchFamily="18" charset="0"/>
                <a:ea typeface="Cambria" panose="02040503050406030204" pitchFamily="18" charset="0"/>
              </a:rPr>
              <a:t>“</a:t>
            </a:r>
            <a:r>
              <a:rPr lang="en-US" sz="2400" b="1" i="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phobos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400" b="1" dirty="0" smtClean="0">
                <a:latin typeface="Cambria" panose="02040503050406030204" pitchFamily="18" charset="0"/>
                <a:ea typeface="Cambria" panose="02040503050406030204" pitchFamily="18" charset="0"/>
              </a:rPr>
              <a:t>                   the </a:t>
            </a:r>
            <a:r>
              <a:rPr lang="en-US" sz="2400" b="1" dirty="0" smtClean="0">
                <a:latin typeface="Cambria" panose="02040503050406030204" pitchFamily="18" charset="0"/>
                <a:ea typeface="Cambria" panose="02040503050406030204" pitchFamily="18" charset="0"/>
              </a:rPr>
              <a:t>English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phobia</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a:p>
            <a:pPr indent="457200">
              <a:spcAft>
                <a:spcPts val="1500"/>
              </a:spcAft>
            </a:pPr>
            <a:r>
              <a:rPr lang="en-US" sz="2400" b="1" dirty="0" smtClean="0">
                <a:latin typeface="Cambria" panose="02040503050406030204" pitchFamily="18" charset="0"/>
                <a:ea typeface="Cambria" panose="02040503050406030204" pitchFamily="18" charset="0"/>
              </a:rPr>
              <a:t>It carries the idea of </a:t>
            </a:r>
            <a:r>
              <a:rPr lang="en-US" sz="2400" b="1" dirty="0" smtClean="0">
                <a:latin typeface="Cambria" panose="02040503050406030204" pitchFamily="18" charset="0"/>
                <a:ea typeface="Cambria" panose="02040503050406030204" pitchFamily="18" charset="0"/>
              </a:rPr>
              <a:t>dread </a:t>
            </a:r>
            <a:r>
              <a:rPr lang="en-US" sz="2400" b="1" dirty="0" smtClean="0">
                <a:latin typeface="Cambria" panose="02040503050406030204" pitchFamily="18" charset="0"/>
                <a:ea typeface="Cambria" panose="02040503050406030204" pitchFamily="18" charset="0"/>
              </a:rPr>
              <a:t>and panic, a shrinking from courage, the desire to run for cover. </a:t>
            </a:r>
          </a:p>
        </p:txBody>
      </p:sp>
    </p:spTree>
    <p:extLst>
      <p:ext uri="{BB962C8B-B14F-4D97-AF65-F5344CB8AC3E}">
        <p14:creationId xmlns:p14="http://schemas.microsoft.com/office/powerpoint/2010/main" xmlns="" val="7101790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7:5-7</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01635" cy="550920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Paul and his fellow workers struggled against distressing fears. </a:t>
            </a:r>
            <a:endPar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Nevertheless, in the midst of this emotional turmoil, God provided relief.  How? </a:t>
            </a:r>
            <a:r>
              <a:rPr lang="en-US" sz="2400" b="1" dirty="0" smtClean="0">
                <a:latin typeface="Cambria" panose="02040503050406030204" pitchFamily="18" charset="0"/>
                <a:ea typeface="Cambria" panose="02040503050406030204" pitchFamily="18" charset="0"/>
              </a:rPr>
              <a:t> Through </a:t>
            </a:r>
            <a:r>
              <a:rPr lang="en-US" sz="2400" b="1" dirty="0" smtClean="0">
                <a:latin typeface="Cambria" panose="02040503050406030204" pitchFamily="18" charset="0"/>
                <a:ea typeface="Cambria" panose="02040503050406030204" pitchFamily="18" charset="0"/>
              </a:rPr>
              <a:t>a relationship: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But God, who comforts the depressed, comforted us by the coming of Titus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7:6</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So, the ultimate source of relief from distress is God: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But God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comforted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In </a:t>
            </a:r>
            <a:r>
              <a:rPr lang="en-US" sz="2400" b="1" dirty="0" smtClean="0">
                <a:latin typeface="Cambria" panose="02040503050406030204" pitchFamily="18" charset="0"/>
                <a:ea typeface="Cambria" panose="02040503050406030204" pitchFamily="18" charset="0"/>
              </a:rPr>
              <a:t>this world, God uses natural means to accomplish His purposes. </a:t>
            </a:r>
          </a:p>
          <a:p>
            <a:pPr indent="457200">
              <a:spcAft>
                <a:spcPts val="1200"/>
              </a:spcAft>
            </a:pPr>
            <a:r>
              <a:rPr lang="en-US" sz="2400" b="1" dirty="0" smtClean="0">
                <a:latin typeface="Cambria" panose="02040503050406030204" pitchFamily="18" charset="0"/>
                <a:ea typeface="Cambria" panose="02040503050406030204" pitchFamily="18" charset="0"/>
              </a:rPr>
              <a:t>He ministers to us through His people, just as he used Titus to comfort Paul. </a:t>
            </a:r>
          </a:p>
          <a:p>
            <a:pPr indent="457200">
              <a:spcAft>
                <a:spcPts val="1200"/>
              </a:spcAft>
            </a:pPr>
            <a:r>
              <a:rPr lang="en-US" sz="2400" b="1" dirty="0" smtClean="0">
                <a:latin typeface="Cambria" panose="02040503050406030204" pitchFamily="18" charset="0"/>
                <a:ea typeface="Cambria" panose="02040503050406030204" pitchFamily="18" charset="0"/>
              </a:rPr>
              <a:t>After Paul sank deep in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fears</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depression</a:t>
            </a:r>
            <a:r>
              <a:rPr lang="en-US" sz="2400" b="1" dirty="0" smtClean="0">
                <a:latin typeface="Cambria" panose="02040503050406030204" pitchFamily="18" charset="0"/>
                <a:ea typeface="Cambria" panose="02040503050406030204" pitchFamily="18" charset="0"/>
              </a:rPr>
              <a:t>, God drove away the floodwaters of distress and provided comfort. </a:t>
            </a:r>
          </a:p>
        </p:txBody>
      </p:sp>
    </p:spTree>
    <p:extLst>
      <p:ext uri="{BB962C8B-B14F-4D97-AF65-F5344CB8AC3E}">
        <p14:creationId xmlns:p14="http://schemas.microsoft.com/office/powerpoint/2010/main" xmlns="" val="24383805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01635"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7:5-7</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01635" cy="3354765"/>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Not only did Paul find comfort in seeing his ministry partner again, but Titus also brought great news concerning the Corinthian church.</a:t>
            </a:r>
          </a:p>
          <a:p>
            <a:pPr indent="457200">
              <a:spcAft>
                <a:spcPts val="1200"/>
              </a:spcAft>
            </a:pPr>
            <a:r>
              <a:rPr lang="en-US" sz="2400" b="1" dirty="0" smtClean="0">
                <a:latin typeface="Cambria" panose="02040503050406030204" pitchFamily="18" charset="0"/>
                <a:ea typeface="Cambria" panose="02040503050406030204" pitchFamily="18" charset="0"/>
              </a:rPr>
              <a:t>Titus reported their longing to see Paul, their mourning for their sins, and their zeal to realign themselves with their father in the faith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7:7</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For this reason Paul’s encouragement knew no bounds, he says,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 rejoiced even more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7:7</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28365600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572000"/>
            <a:ext cx="8610600" cy="584775"/>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200" b="1" i="1" dirty="0" err="1" smtClean="0">
                <a:solidFill>
                  <a:schemeClr val="bg1"/>
                </a:solidFill>
                <a:effectLst>
                  <a:outerShdw blurRad="38100" dist="38100" dir="2700000" algn="tl">
                    <a:srgbClr val="000000">
                      <a:alpha val="43137"/>
                    </a:srgbClr>
                  </a:outerShdw>
                </a:effectLst>
                <a:latin typeface="Constantia" pitchFamily="18" charset="0"/>
              </a:rPr>
              <a:t>Singin</a:t>
            </a:r>
            <a:r>
              <a:rPr lang="en-US" sz="3200" b="1" i="1" dirty="0" smtClean="0">
                <a:solidFill>
                  <a:schemeClr val="bg1"/>
                </a:solidFill>
                <a:effectLst>
                  <a:outerShdw blurRad="38100" dist="38100" dir="2700000" algn="tl">
                    <a:srgbClr val="000000">
                      <a:alpha val="43137"/>
                    </a:srgbClr>
                  </a:outerShdw>
                </a:effectLst>
                <a:latin typeface="Constantia" pitchFamily="18" charset="0"/>
              </a:rPr>
              <a:t>’ in the Rain</a:t>
            </a:r>
            <a:endParaRPr lang="en-US" sz="3200" b="1" i="1"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000" dirty="0" err="1" smtClean="0">
                <a:effectLst>
                  <a:outerShdw blurRad="38100" dist="38100" dir="2700000" algn="tl">
                    <a:srgbClr val="000000">
                      <a:alpha val="43137"/>
                    </a:srgbClr>
                  </a:outerShdw>
                </a:effectLst>
                <a:latin typeface="Britannic Bold" panose="020B0903060703020204" pitchFamily="34" charset="0"/>
              </a:rPr>
              <a:t>Singin</a:t>
            </a:r>
            <a:r>
              <a:rPr lang="en-US" sz="2000" dirty="0" smtClean="0">
                <a:effectLst>
                  <a:outerShdw blurRad="38100" dist="38100" dir="2700000" algn="tl">
                    <a:srgbClr val="000000">
                      <a:alpha val="43137"/>
                    </a:srgbClr>
                  </a:outerShdw>
                </a:effectLst>
                <a:latin typeface="Britannic Bold" panose="020B0903060703020204" pitchFamily="34" charset="0"/>
              </a:rPr>
              <a:t>’ in the rain</a:t>
            </a:r>
            <a:endParaRPr lang="en-US" sz="20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97819"/>
            <a:ext cx="8610600" cy="5509200"/>
          </a:xfrm>
          <a:prstGeom prst="rect">
            <a:avLst/>
          </a:prstGeom>
          <a:noFill/>
          <a:effectLst/>
        </p:spPr>
        <p:txBody>
          <a:bodyPr wrap="square" rtlCol="0">
            <a:spAutoFit/>
          </a:bodyPr>
          <a:lstStyle/>
          <a:p>
            <a:pPr indent="457200">
              <a:spcAft>
                <a:spcPts val="12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a:t>
            </a:r>
            <a:r>
              <a:rPr lang="en-US" sz="2400" b="1" dirty="0" smtClean="0">
                <a:latin typeface="Cambria" panose="02040503050406030204" pitchFamily="18" charset="0"/>
                <a:ea typeface="Cambria" panose="02040503050406030204" pitchFamily="18" charset="0"/>
              </a:rPr>
              <a:t> closes by reflecting on a couple of old songs that highlight Paul’s description of his ministry. </a:t>
            </a:r>
            <a:endParaRPr lang="en-US" sz="2400" b="1" i="1"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 says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400" b="1" dirty="0" smtClean="0">
                <a:latin typeface="Cambria" panose="02040503050406030204" pitchFamily="18" charset="0"/>
                <a:ea typeface="Cambria" panose="02040503050406030204" pitchFamily="18" charset="0"/>
              </a:rPr>
              <a:t> Remember </a:t>
            </a:r>
            <a:r>
              <a:rPr lang="en-US" sz="2400" b="1" dirty="0" smtClean="0">
                <a:latin typeface="Cambria" panose="02040503050406030204" pitchFamily="18" charset="0"/>
                <a:ea typeface="Cambria" panose="02040503050406030204" pitchFamily="18" charset="0"/>
              </a:rPr>
              <a:t>that line from the Carpenters’ old song? </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Rainy days and Mondays always get me down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Well</a:t>
            </a:r>
            <a:r>
              <a:rPr lang="en-US" sz="2400" b="1" dirty="0" smtClean="0">
                <a:latin typeface="Cambria" panose="02040503050406030204" pitchFamily="18" charset="0"/>
                <a:ea typeface="Cambria" panose="02040503050406030204" pitchFamily="18" charset="0"/>
              </a:rPr>
              <a:t>, sometimes it seems like life has a lot more rainy days and Mondays than sunny days and Saturdays. </a:t>
            </a:r>
          </a:p>
          <a:p>
            <a:pPr indent="457200">
              <a:spcAft>
                <a:spcPts val="1200"/>
              </a:spcAft>
              <a:tabLst>
                <a:tab pos="57150" algn="l"/>
                <a:tab pos="171450" algn="l"/>
                <a:tab pos="1828800" algn="l"/>
              </a:tabLst>
            </a:pPr>
            <a:r>
              <a:rPr lang="en-US" sz="2400" b="1" dirty="0" smtClean="0">
                <a:latin typeface="Cambria" panose="02040503050406030204" pitchFamily="18" charset="0"/>
                <a:ea typeface="Cambria" panose="02040503050406030204" pitchFamily="18" charset="0"/>
              </a:rPr>
              <a:t>Yet, there is another, even an older song I think is noteworthy: </a:t>
            </a:r>
            <a:r>
              <a:rPr lang="en-US" sz="2400" b="1" i="1" dirty="0" smtClean="0">
                <a:latin typeface="Cambria" panose="02040503050406030204" pitchFamily="18" charset="0"/>
                <a:ea typeface="Cambria" panose="02040503050406030204" pitchFamily="18" charset="0"/>
              </a:rPr>
              <a:t>“</a:t>
            </a:r>
            <a:r>
              <a:rPr lang="en-US" sz="2400" b="1" i="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Singin</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in the Rain,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from the classic musical of the same name.  </a:t>
            </a:r>
          </a:p>
          <a:p>
            <a:pPr indent="457200">
              <a:spcAft>
                <a:spcPts val="1200"/>
              </a:spcAft>
              <a:tabLst>
                <a:tab pos="0" algn="l"/>
                <a:tab pos="171450" algn="l"/>
                <a:tab pos="457200" algn="l"/>
                <a:tab pos="1828800" algn="l"/>
              </a:tabLst>
            </a:pPr>
            <a:r>
              <a:rPr lang="en-US" sz="2400" b="1" dirty="0" smtClean="0">
                <a:latin typeface="Cambria" panose="02040503050406030204" pitchFamily="18" charset="0"/>
                <a:ea typeface="Cambria" panose="02040503050406030204" pitchFamily="18" charset="0"/>
              </a:rPr>
              <a:t>How </a:t>
            </a:r>
            <a:r>
              <a:rPr lang="en-US" sz="2400" b="1" dirty="0" smtClean="0">
                <a:latin typeface="Cambria" panose="02040503050406030204" pitchFamily="18" charset="0"/>
                <a:ea typeface="Cambria" panose="02040503050406030204" pitchFamily="18" charset="0"/>
              </a:rPr>
              <a:t>do we go from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ainy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days and Mondays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to                </a:t>
            </a:r>
            <a:r>
              <a:rPr lang="en-US" sz="2400" b="1" i="1" dirty="0" smtClean="0">
                <a:latin typeface="Cambria" panose="02040503050406030204" pitchFamily="18" charset="0"/>
                <a:ea typeface="Cambria" panose="02040503050406030204" pitchFamily="18" charset="0"/>
              </a:rPr>
              <a:t>“</a:t>
            </a:r>
            <a:r>
              <a:rPr lang="en-US" sz="2400" b="1" i="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t>
            </a:r>
            <a:r>
              <a:rPr lang="en-US" sz="2400" b="1" i="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ingin</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the rain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a:p>
            <a:pPr indent="457200">
              <a:spcAft>
                <a:spcPts val="1200"/>
              </a:spcAft>
              <a:tabLst>
                <a:tab pos="0" algn="l"/>
                <a:tab pos="171450" algn="l"/>
                <a:tab pos="457200" algn="l"/>
                <a:tab pos="1828800" algn="l"/>
              </a:tabLst>
            </a:pPr>
            <a:r>
              <a:rPr lang="en-US" sz="2400" b="1" dirty="0" smtClean="0">
                <a:latin typeface="Cambria" panose="02040503050406030204" pitchFamily="18" charset="0"/>
                <a:ea typeface="Cambria" panose="02040503050406030204" pitchFamily="18" charset="0"/>
              </a:rPr>
              <a:t>In </a:t>
            </a:r>
            <a:r>
              <a:rPr lang="en-US" sz="2400" b="1" dirty="0" smtClean="0">
                <a:latin typeface="Cambria" panose="02040503050406030204" pitchFamily="18" charset="0"/>
                <a:ea typeface="Cambria" panose="02040503050406030204" pitchFamily="18" charset="0"/>
              </a:rPr>
              <a:t>Paul’s account of going from moping on his rainy days to singing in the rain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7:4-7</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000" dirty="0" err="1">
                <a:effectLst>
                  <a:outerShdw blurRad="38100" dist="38100" dir="2700000" algn="tl">
                    <a:srgbClr val="000000">
                      <a:alpha val="43137"/>
                    </a:srgbClr>
                  </a:outerShdw>
                </a:effectLst>
                <a:latin typeface="Britannic Bold" panose="020B0903060703020204" pitchFamily="34" charset="0"/>
              </a:rPr>
              <a:t>Singin</a:t>
            </a:r>
            <a:r>
              <a:rPr lang="en-US" sz="2000" dirty="0">
                <a:effectLst>
                  <a:outerShdw blurRad="38100" dist="38100" dir="2700000" algn="tl">
                    <a:srgbClr val="000000">
                      <a:alpha val="43137"/>
                    </a:srgbClr>
                  </a:outerShdw>
                </a:effectLst>
                <a:latin typeface="Britannic Bold" panose="020B0903060703020204" pitchFamily="34" charset="0"/>
              </a:rPr>
              <a:t>’ in the rain</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1" y="1197819"/>
            <a:ext cx="8686800" cy="5139869"/>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We saw </a:t>
            </a:r>
            <a:r>
              <a:rPr lang="en-US" sz="2400" b="1" dirty="0" smtClean="0">
                <a:latin typeface="Cambria" panose="02040503050406030204" pitchFamily="18" charset="0"/>
                <a:ea typeface="Cambria" panose="02040503050406030204" pitchFamily="18" charset="0"/>
              </a:rPr>
              <a:t>Paul </a:t>
            </a:r>
            <a:r>
              <a:rPr lang="en-US" sz="2400" b="1" dirty="0" smtClean="0">
                <a:latin typeface="Cambria" panose="02040503050406030204" pitchFamily="18" charset="0"/>
                <a:ea typeface="Cambria" panose="02040503050406030204" pitchFamily="18" charset="0"/>
              </a:rPr>
              <a:t>establish these essential ingredients for finding relief from his distress.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He cultivated a reverent relationship with God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7:1</a:t>
            </a:r>
            <a:r>
              <a:rPr lang="en-US" sz="2400" b="1" dirty="0" smtClean="0">
                <a:latin typeface="Cambria" panose="02040503050406030204" pitchFamily="18" charset="0"/>
                <a:ea typeface="Cambria" panose="02040503050406030204" pitchFamily="18" charset="0"/>
              </a:rPr>
              <a:t>), and maintain a respectful relationship with others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7:2-4</a:t>
            </a:r>
            <a:r>
              <a:rPr lang="en-US" sz="2400" b="1" dirty="0" smtClean="0">
                <a:latin typeface="Cambria" panose="02040503050406030204" pitchFamily="18" charset="0"/>
                <a:ea typeface="Cambria" panose="02040503050406030204" pitchFamily="18" charset="0"/>
              </a:rPr>
              <a:t>).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By these things, God provided comfort through Paul’s interpersonal relationship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with</a:t>
            </a:r>
            <a:r>
              <a:rPr lang="en-US" sz="2400" b="1" dirty="0" smtClean="0">
                <a:latin typeface="Cambria" panose="02040503050406030204" pitchFamily="18" charset="0"/>
                <a:ea typeface="Cambria" panose="02040503050406030204" pitchFamily="18" charset="0"/>
              </a:rPr>
              <a:t> Titus </a:t>
            </a:r>
            <a:r>
              <a:rPr lang="en-US" sz="2400" b="1" dirty="0" smtClean="0">
                <a:latin typeface="Cambria" panose="02040503050406030204" pitchFamily="18" charset="0"/>
                <a:ea typeface="Cambria" panose="02040503050406030204" pitchFamily="18" charset="0"/>
              </a:rPr>
              <a:t>and the Corinthians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7:5-7</a:t>
            </a:r>
            <a:r>
              <a:rPr lang="en-US" sz="2400" b="1" dirty="0" smtClean="0">
                <a:latin typeface="Cambria" panose="02040503050406030204" pitchFamily="18" charset="0"/>
                <a:ea typeface="Cambria" panose="02040503050406030204" pitchFamily="18" charset="0"/>
              </a:rPr>
              <a:t>).</a:t>
            </a:r>
          </a:p>
          <a:p>
            <a:pPr indent="457200">
              <a:spcAft>
                <a:spcPts val="12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What a simple yet significant prescription for relief!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However, </a:t>
            </a:r>
            <a:r>
              <a:rPr lang="en-US" sz="2400" b="1" dirty="0" smtClean="0">
                <a:latin typeface="Cambria" panose="02040503050406030204" pitchFamily="18" charset="0"/>
                <a:ea typeface="Cambria" panose="02040503050406030204" pitchFamily="18" charset="0"/>
              </a:rPr>
              <a:t>beyond these verses, there are two more principles at work that can enable us to face discouraging days and still find ourselves singing during the rainy day of our lives.  </a:t>
            </a:r>
          </a:p>
        </p:txBody>
      </p:sp>
    </p:spTree>
    <p:extLst>
      <p:ext uri="{BB962C8B-B14F-4D97-AF65-F5344CB8AC3E}">
        <p14:creationId xmlns:p14="http://schemas.microsoft.com/office/powerpoint/2010/main" xmlns="" val="27565359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000" dirty="0" err="1">
                <a:effectLst>
                  <a:outerShdw blurRad="38100" dist="38100" dir="2700000" algn="tl">
                    <a:srgbClr val="000000">
                      <a:alpha val="43137"/>
                    </a:srgbClr>
                  </a:outerShdw>
                </a:effectLst>
                <a:latin typeface="Britannic Bold" panose="020B0903060703020204" pitchFamily="34" charset="0"/>
              </a:rPr>
              <a:t>Singin</a:t>
            </a:r>
            <a:r>
              <a:rPr lang="en-US" sz="2000" dirty="0">
                <a:effectLst>
                  <a:outerShdw blurRad="38100" dist="38100" dir="2700000" algn="tl">
                    <a:srgbClr val="000000">
                      <a:alpha val="43137"/>
                    </a:srgbClr>
                  </a:outerShdw>
                </a:effectLst>
                <a:latin typeface="Britannic Bold" panose="020B0903060703020204" pitchFamily="34" charset="0"/>
              </a:rPr>
              <a:t>’ in the rain</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34822" y="1197819"/>
            <a:ext cx="8610600" cy="5139869"/>
          </a:xfrm>
          <a:prstGeom prst="rect">
            <a:avLst/>
          </a:prstGeom>
          <a:noFill/>
          <a:effectLst/>
        </p:spPr>
        <p:txBody>
          <a:bodyPr wrap="square" rtlCol="0">
            <a:spAutoFit/>
          </a:bodyPr>
          <a:lstStyle/>
          <a:p>
            <a:pPr indent="457200">
              <a:spcAft>
                <a:spcPts val="1200"/>
              </a:spcAft>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denying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difficulties complicates our lives.</a:t>
            </a:r>
            <a:endParaRPr lang="en-US" sz="2400"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These </a:t>
            </a:r>
            <a:r>
              <a:rPr lang="en-US" sz="2400" b="1" dirty="0" smtClean="0">
                <a:latin typeface="Cambria" panose="02040503050406030204" pitchFamily="18" charset="0"/>
                <a:ea typeface="Cambria" panose="02040503050406030204" pitchFamily="18" charset="0"/>
              </a:rPr>
              <a:t>days </a:t>
            </a:r>
            <a:r>
              <a:rPr lang="en-US" sz="2400" b="1" dirty="0" smtClean="0">
                <a:latin typeface="Cambria" panose="02040503050406030204" pitchFamily="18" charset="0"/>
                <a:ea typeface="Cambria" panose="02040503050406030204" pitchFamily="18" charset="0"/>
              </a:rPr>
              <a:t>there is a lot of denial among Christians, as if honestly admitting our faults and frailty were sinful. </a:t>
            </a:r>
            <a:r>
              <a:rPr lang="en-US" sz="2400" b="1" dirty="0" smtClean="0">
                <a:latin typeface="Cambria" panose="02040503050406030204" pitchFamily="18" charset="0"/>
                <a:ea typeface="Cambria" panose="02040503050406030204" pitchFamily="18" charset="0"/>
              </a:rPr>
              <a:t> On </a:t>
            </a:r>
            <a:r>
              <a:rPr lang="en-US" sz="2400" b="1" dirty="0" smtClean="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contrary, </a:t>
            </a:r>
            <a:r>
              <a:rPr lang="en-US" sz="2400" b="1" dirty="0" smtClean="0">
                <a:latin typeface="Cambria" panose="02040503050406030204" pitchFamily="18" charset="0"/>
                <a:ea typeface="Cambria" panose="02040503050406030204" pitchFamily="18" charset="0"/>
              </a:rPr>
              <a:t>admission is </a:t>
            </a:r>
            <a:r>
              <a:rPr lang="en-US" sz="2400" b="1" dirty="0" smtClean="0">
                <a:latin typeface="Cambria" panose="02040503050406030204" pitchFamily="18" charset="0"/>
                <a:ea typeface="Cambria" panose="02040503050406030204" pitchFamily="18" charset="0"/>
              </a:rPr>
              <a:t>healthy </a:t>
            </a:r>
            <a:r>
              <a:rPr lang="en-US" sz="2400" b="1" dirty="0" smtClean="0">
                <a:latin typeface="Cambria" panose="02040503050406030204" pitchFamily="18" charset="0"/>
                <a:ea typeface="Cambria" panose="02040503050406030204" pitchFamily="18" charset="0"/>
              </a:rPr>
              <a:t>while denial complicates things.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If it’s raining, </a:t>
            </a:r>
            <a:r>
              <a:rPr lang="en-US" sz="2400" b="1" dirty="0" smtClean="0">
                <a:latin typeface="Cambria" panose="02040503050406030204" pitchFamily="18" charset="0"/>
                <a:ea typeface="Cambria" panose="02040503050406030204" pitchFamily="18" charset="0"/>
              </a:rPr>
              <a:t>it is </a:t>
            </a:r>
            <a:r>
              <a:rPr lang="en-US" sz="2400" b="1" dirty="0" smtClean="0">
                <a:latin typeface="Cambria" panose="02040503050406030204" pitchFamily="18" charset="0"/>
                <a:ea typeface="Cambria" panose="02040503050406030204" pitchFamily="18" charset="0"/>
              </a:rPr>
              <a:t>raining. </a:t>
            </a:r>
            <a:r>
              <a:rPr lang="en-US" sz="2400" b="1" dirty="0" smtClean="0">
                <a:latin typeface="Cambria" panose="02040503050406030204" pitchFamily="18" charset="0"/>
                <a:ea typeface="Cambria" panose="02040503050406030204" pitchFamily="18" charset="0"/>
              </a:rPr>
              <a:t> If </a:t>
            </a:r>
            <a:r>
              <a:rPr lang="en-US" sz="2400" b="1" dirty="0" smtClean="0">
                <a:latin typeface="Cambria" panose="02040503050406030204" pitchFamily="18" charset="0"/>
                <a:ea typeface="Cambria" panose="02040503050406030204" pitchFamily="18" charset="0"/>
              </a:rPr>
              <a:t>you’re cold, </a:t>
            </a:r>
            <a:r>
              <a:rPr lang="en-US" sz="2400" b="1" dirty="0" smtClean="0">
                <a:latin typeface="Cambria" panose="02040503050406030204" pitchFamily="18" charset="0"/>
                <a:ea typeface="Cambria" panose="02040503050406030204" pitchFamily="18" charset="0"/>
              </a:rPr>
              <a:t>you are </a:t>
            </a:r>
            <a:r>
              <a:rPr lang="en-US" sz="2400" b="1" dirty="0" smtClean="0">
                <a:latin typeface="Cambria" panose="02040503050406030204" pitchFamily="18" charset="0"/>
                <a:ea typeface="Cambria" panose="02040503050406030204" pitchFamily="18" charset="0"/>
              </a:rPr>
              <a:t>cold. </a:t>
            </a:r>
            <a:r>
              <a:rPr lang="en-US" sz="2400" b="1" dirty="0" smtClean="0">
                <a:latin typeface="Cambria" panose="02040503050406030204" pitchFamily="18" charset="0"/>
                <a:ea typeface="Cambria" panose="02040503050406030204" pitchFamily="18" charset="0"/>
              </a:rPr>
              <a:t> If </a:t>
            </a:r>
            <a:r>
              <a:rPr lang="en-US" sz="2400" b="1" dirty="0" smtClean="0">
                <a:latin typeface="Cambria" panose="02040503050406030204" pitchFamily="18" charset="0"/>
                <a:ea typeface="Cambria" panose="02040503050406030204" pitchFamily="18" charset="0"/>
              </a:rPr>
              <a:t>you’re sad, </a:t>
            </a:r>
            <a:r>
              <a:rPr lang="en-US" sz="2400" b="1" dirty="0" smtClean="0">
                <a:latin typeface="Cambria" panose="02040503050406030204" pitchFamily="18" charset="0"/>
                <a:ea typeface="Cambria" panose="02040503050406030204" pitchFamily="18" charset="0"/>
              </a:rPr>
              <a:t>you are </a:t>
            </a:r>
            <a:r>
              <a:rPr lang="en-US" sz="2400" b="1" dirty="0" smtClean="0">
                <a:latin typeface="Cambria" panose="02040503050406030204" pitchFamily="18" charset="0"/>
                <a:ea typeface="Cambria" panose="02040503050406030204" pitchFamily="18" charset="0"/>
              </a:rPr>
              <a:t>sad. </a:t>
            </a:r>
            <a:r>
              <a:rPr lang="en-US" sz="2400" b="1" dirty="0" smtClean="0">
                <a:latin typeface="Cambria" panose="02040503050406030204" pitchFamily="18" charset="0"/>
                <a:ea typeface="Cambria" panose="02040503050406030204" pitchFamily="18" charset="0"/>
              </a:rPr>
              <a:t> There </a:t>
            </a:r>
            <a:r>
              <a:rPr lang="en-US" sz="2400" b="1" dirty="0" smtClean="0">
                <a:latin typeface="Cambria" panose="02040503050406030204" pitchFamily="18" charset="0"/>
                <a:ea typeface="Cambria" panose="02040503050406030204" pitchFamily="18" charset="0"/>
              </a:rPr>
              <a:t>is nothing spiritual about denying depression if </a:t>
            </a:r>
            <a:r>
              <a:rPr lang="en-US" sz="2400" b="1" dirty="0" smtClean="0">
                <a:latin typeface="Cambria" panose="02040503050406030204" pitchFamily="18" charset="0"/>
                <a:ea typeface="Cambria" panose="02040503050406030204" pitchFamily="18" charset="0"/>
              </a:rPr>
              <a:t>you are </a:t>
            </a:r>
            <a:r>
              <a:rPr lang="en-US" sz="2400" b="1" dirty="0" smtClean="0">
                <a:latin typeface="Cambria" panose="02040503050406030204" pitchFamily="18" charset="0"/>
                <a:ea typeface="Cambria" panose="02040503050406030204" pitchFamily="18" charset="0"/>
              </a:rPr>
              <a:t>depressed.</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Scripture never says we are not to grieve. </a:t>
            </a:r>
            <a:r>
              <a:rPr lang="en-US" sz="2400" b="1" dirty="0" smtClean="0">
                <a:latin typeface="Cambria" panose="02040503050406030204" pitchFamily="18" charset="0"/>
                <a:ea typeface="Cambria" panose="02040503050406030204" pitchFamily="18" charset="0"/>
              </a:rPr>
              <a:t> It </a:t>
            </a:r>
            <a:r>
              <a:rPr lang="en-US" sz="2400" b="1" dirty="0" smtClean="0">
                <a:latin typeface="Cambria" panose="02040503050406030204" pitchFamily="18" charset="0"/>
                <a:ea typeface="Cambria" panose="02040503050406030204" pitchFamily="18" charset="0"/>
              </a:rPr>
              <a:t>says we are not to grieve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as those who have no hope”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1Thes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4:13</a:t>
            </a:r>
            <a:r>
              <a:rPr lang="en-US" sz="2400" b="1" dirty="0" smtClean="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There </a:t>
            </a:r>
            <a:r>
              <a:rPr lang="en-US" sz="2400" b="1" dirty="0" smtClean="0">
                <a:latin typeface="Cambria" panose="02040503050406030204" pitchFamily="18" charset="0"/>
                <a:ea typeface="Cambria" panose="02040503050406030204" pitchFamily="18" charset="0"/>
              </a:rPr>
              <a:t>is room for a lot of tears in that kind of grief, but they aren’t hopeless tears. </a:t>
            </a:r>
            <a:endParaRPr lang="en-US" sz="2400"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3996947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000" dirty="0" err="1">
                <a:effectLst>
                  <a:outerShdw blurRad="38100" dist="38100" dir="2700000" algn="tl">
                    <a:srgbClr val="000000">
                      <a:alpha val="43137"/>
                    </a:srgbClr>
                  </a:outerShdw>
                </a:effectLst>
                <a:latin typeface="Britannic Bold" panose="020B0903060703020204" pitchFamily="34" charset="0"/>
              </a:rPr>
              <a:t>Singin</a:t>
            </a:r>
            <a:r>
              <a:rPr lang="en-US" sz="2000" dirty="0">
                <a:effectLst>
                  <a:outerShdw blurRad="38100" dist="38100" dir="2700000" algn="tl">
                    <a:srgbClr val="000000">
                      <a:alpha val="43137"/>
                    </a:srgbClr>
                  </a:outerShdw>
                </a:effectLst>
                <a:latin typeface="Britannic Bold" panose="020B0903060703020204" pitchFamily="34" charset="0"/>
              </a:rPr>
              <a:t>’ in the rain</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97819"/>
            <a:ext cx="8610600" cy="5139869"/>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Denial of difficulties will complicate our problems. </a:t>
            </a:r>
            <a:r>
              <a:rPr lang="en-US" sz="2400" b="1" dirty="0" smtClean="0">
                <a:latin typeface="Cambria" panose="02040503050406030204" pitchFamily="18" charset="0"/>
                <a:ea typeface="Cambria" panose="02040503050406030204" pitchFamily="18" charset="0"/>
              </a:rPr>
              <a:t> It </a:t>
            </a:r>
            <a:r>
              <a:rPr lang="en-US" sz="2400" b="1" dirty="0" smtClean="0">
                <a:latin typeface="Cambria" panose="02040503050406030204" pitchFamily="18" charset="0"/>
                <a:ea typeface="Cambria" panose="02040503050406030204" pitchFamily="18" charset="0"/>
              </a:rPr>
              <a:t>prevents us from dealing with them, from bringing them to the Lord, and from being comforted by other around us. </a:t>
            </a:r>
            <a:endParaRPr lang="en-US" sz="2400" b="1" dirty="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Are you harboring internal grief all alone? </a:t>
            </a:r>
            <a:r>
              <a:rPr lang="en-US" sz="2400" b="1" dirty="0" smtClean="0">
                <a:latin typeface="Cambria" panose="02040503050406030204" pitchFamily="18" charset="0"/>
                <a:ea typeface="Cambria" panose="02040503050406030204" pitchFamily="18" charset="0"/>
              </a:rPr>
              <a:t> Deep-seated </a:t>
            </a:r>
            <a:r>
              <a:rPr lang="en-US" sz="2400" b="1" dirty="0" smtClean="0">
                <a:latin typeface="Cambria" panose="02040503050406030204" pitchFamily="18" charset="0"/>
                <a:ea typeface="Cambria" panose="02040503050406030204" pitchFamily="18" charset="0"/>
              </a:rPr>
              <a:t>fear or worry, veiled depression? </a:t>
            </a:r>
          </a:p>
          <a:p>
            <a:pPr indent="457200">
              <a:spcAft>
                <a:spcPts val="12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Let it out!</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Bring it to your pastor, your spouse, a counselor, teacher, friend, or physician. </a:t>
            </a:r>
            <a:r>
              <a:rPr lang="en-US" sz="2400" b="1" dirty="0" smtClean="0">
                <a:latin typeface="Cambria" panose="02040503050406030204" pitchFamily="18" charset="0"/>
                <a:ea typeface="Cambria" panose="02040503050406030204" pitchFamily="18" charset="0"/>
              </a:rPr>
              <a:t> If </a:t>
            </a:r>
            <a:r>
              <a:rPr lang="en-US" sz="2400" b="1" dirty="0" smtClean="0">
                <a:latin typeface="Cambria" panose="02040503050406030204" pitchFamily="18" charset="0"/>
                <a:ea typeface="Cambria" panose="02040503050406030204" pitchFamily="18" charset="0"/>
              </a:rPr>
              <a:t>we deny the rain, we also deny the warmth and comfort God wants to give us through others. </a:t>
            </a:r>
          </a:p>
          <a:p>
            <a:pPr indent="457200">
              <a:spcAft>
                <a:spcPts val="1200"/>
              </a:spcAft>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resenting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rain stunts our growth.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James says,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Consider it all joy, my brethren, when you encounter various trials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James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3386788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000" dirty="0" err="1">
                <a:effectLst>
                  <a:outerShdw blurRad="38100" dist="38100" dir="2700000" algn="tl">
                    <a:srgbClr val="000000">
                      <a:alpha val="43137"/>
                    </a:srgbClr>
                  </a:outerShdw>
                </a:effectLst>
                <a:latin typeface="Britannic Bold" panose="020B0903060703020204" pitchFamily="34" charset="0"/>
              </a:rPr>
              <a:t>Singin</a:t>
            </a:r>
            <a:r>
              <a:rPr lang="en-US" sz="2000" dirty="0">
                <a:effectLst>
                  <a:outerShdw blurRad="38100" dist="38100" dir="2700000" algn="tl">
                    <a:srgbClr val="000000">
                      <a:alpha val="43137"/>
                    </a:srgbClr>
                  </a:outerShdw>
                </a:effectLst>
                <a:latin typeface="Britannic Bold" panose="020B0903060703020204" pitchFamily="34" charset="0"/>
              </a:rPr>
              <a:t>’ in the rain</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1"/>
            <a:ext cx="8610600" cy="4985980"/>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The storms of life can teach us lessons, exercise our patience, drive us to depend on God’s strengthening grace, and deliver us from a wrong course of sin. </a:t>
            </a:r>
            <a:endParaRPr lang="en-US" sz="2400" b="1" dirty="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When life rains cats and dogs, we should stop, look, and listen. </a:t>
            </a:r>
            <a:r>
              <a:rPr lang="en-US" sz="2400" b="1" dirty="0" smtClean="0">
                <a:latin typeface="Cambria" panose="02040503050406030204" pitchFamily="18" charset="0"/>
                <a:ea typeface="Cambria" panose="02040503050406030204" pitchFamily="18" charset="0"/>
              </a:rPr>
              <a:t> We </a:t>
            </a:r>
            <a:r>
              <a:rPr lang="en-US" sz="2400" b="1" dirty="0" smtClean="0">
                <a:latin typeface="Cambria" panose="02040503050406030204" pitchFamily="18" charset="0"/>
                <a:ea typeface="Cambria" panose="02040503050406030204" pitchFamily="18" charset="0"/>
              </a:rPr>
              <a:t>should stop feeling sorry for ourselves or blaming someone else.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Paul blamed no one from his troubles. </a:t>
            </a:r>
            <a:r>
              <a:rPr lang="en-US" sz="2400" b="1" dirty="0" smtClean="0">
                <a:latin typeface="Cambria" panose="02040503050406030204" pitchFamily="18" charset="0"/>
                <a:ea typeface="Cambria" panose="02040503050406030204" pitchFamily="18" charset="0"/>
              </a:rPr>
              <a:t> We </a:t>
            </a:r>
            <a:r>
              <a:rPr lang="en-US" sz="2400" b="1" dirty="0" smtClean="0">
                <a:latin typeface="Cambria" panose="02040503050406030204" pitchFamily="18" charset="0"/>
                <a:ea typeface="Cambria" panose="02040503050406030204" pitchFamily="18" charset="0"/>
              </a:rPr>
              <a:t>need to follow his example and put our blame to bed and our resentment to rest.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We should, instead,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look for lessons to be learned in the rain</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However</a:t>
            </a:r>
            <a:r>
              <a:rPr lang="en-US" sz="2400" b="1" dirty="0" smtClean="0">
                <a:latin typeface="Cambria" panose="02040503050406030204" pitchFamily="18" charset="0"/>
                <a:ea typeface="Cambria" panose="02040503050406030204" pitchFamily="18" charset="0"/>
              </a:rPr>
              <a:t>, sometimes we won’t know the lessons until it’s sunny again. </a:t>
            </a:r>
            <a:endParaRPr lang="en-US" sz="2400"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441388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7" name="TextBox 16"/>
          <p:cNvSpPr txBox="1"/>
          <p:nvPr/>
        </p:nvSpPr>
        <p:spPr>
          <a:xfrm rot="21445311">
            <a:off x="472801" y="3032454"/>
            <a:ext cx="6103539" cy="830997"/>
          </a:xfrm>
          <a:prstGeom prst="rect">
            <a:avLst/>
          </a:prstGeom>
          <a:noFill/>
        </p:spPr>
        <p:txBody>
          <a:bodyPr wrap="square" rtlCol="0">
            <a:spAutoFit/>
          </a:bodyPr>
          <a:lstStyle/>
          <a:p>
            <a:pPr algn="ctr"/>
            <a:r>
              <a:rPr lang="en-US" sz="24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Reverence for God, Respect for Others, Relief from Distress - 7:1-7 </a:t>
            </a:r>
            <a:endParaRPr lang="en-US" sz="24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6268041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000" dirty="0" err="1">
                <a:effectLst>
                  <a:outerShdw blurRad="38100" dist="38100" dir="2700000" algn="tl">
                    <a:srgbClr val="000000">
                      <a:alpha val="43137"/>
                    </a:srgbClr>
                  </a:outerShdw>
                </a:effectLst>
                <a:latin typeface="Britannic Bold" panose="020B0903060703020204" pitchFamily="34" charset="0"/>
              </a:rPr>
              <a:t>Singin</a:t>
            </a:r>
            <a:r>
              <a:rPr lang="en-US" sz="2000" dirty="0">
                <a:effectLst>
                  <a:outerShdw blurRad="38100" dist="38100" dir="2700000" algn="tl">
                    <a:srgbClr val="000000">
                      <a:alpha val="43137"/>
                    </a:srgbClr>
                  </a:outerShdw>
                </a:effectLst>
                <a:latin typeface="Britannic Bold" panose="020B0903060703020204" pitchFamily="34" charset="0"/>
              </a:rPr>
              <a:t>’ in the rain</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1"/>
            <a:ext cx="8610600" cy="4985980"/>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Sometimes we may never know exactly why God allowed a particularly difficult storm. </a:t>
            </a:r>
            <a:r>
              <a:rPr lang="en-US" sz="2400" b="1" dirty="0" smtClean="0">
                <a:latin typeface="Cambria" panose="02040503050406030204" pitchFamily="18" charset="0"/>
                <a:ea typeface="Cambria" panose="02040503050406030204" pitchFamily="18" charset="0"/>
              </a:rPr>
              <a:t> However</a:t>
            </a:r>
            <a:r>
              <a:rPr lang="en-US" sz="2400" b="1" dirty="0" smtClean="0">
                <a:latin typeface="Cambria" panose="02040503050406030204" pitchFamily="18" charset="0"/>
                <a:ea typeface="Cambria" panose="02040503050406030204" pitchFamily="18" charset="0"/>
              </a:rPr>
              <a:t>, we can look to God and trust that His good and perfect will was accomplished through the difficulty. </a:t>
            </a:r>
            <a:endParaRPr lang="en-US" sz="2400" b="1" dirty="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Looking for lessons in the rain can keep us from focusing only on the rain.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We also need to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listen to the rain</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In </a:t>
            </a:r>
            <a:r>
              <a:rPr lang="en-US" sz="2400" b="1" dirty="0" smtClean="0">
                <a:latin typeface="Cambria" panose="02040503050406030204" pitchFamily="18" charset="0"/>
                <a:ea typeface="Cambria" panose="02040503050406030204" pitchFamily="18" charset="0"/>
              </a:rPr>
              <a:t>the noise of the rain, the Spirit of God sings silent lyrics with a distinct rhythm, discernible only to our souls through the ears of faith.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We can’t begin to image how many great songs were planted in the soil of pain and sorrow,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how </a:t>
            </a:r>
            <a:r>
              <a:rPr lang="en-US" sz="2400" b="1" dirty="0" smtClean="0">
                <a:latin typeface="Cambria" panose="02040503050406030204" pitchFamily="18" charset="0"/>
                <a:ea typeface="Cambria" panose="02040503050406030204" pitchFamily="18" charset="0"/>
              </a:rPr>
              <a:t>many great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thoughts</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grew out of rainy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days</a:t>
            </a:r>
            <a:r>
              <a:rPr lang="en-US" sz="2400" b="1" dirty="0" smtClean="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6317669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000" dirty="0" err="1">
                <a:effectLst>
                  <a:outerShdw blurRad="38100" dist="38100" dir="2700000" algn="tl">
                    <a:srgbClr val="000000">
                      <a:alpha val="43137"/>
                    </a:srgbClr>
                  </a:outerShdw>
                </a:effectLst>
                <a:latin typeface="Britannic Bold" panose="020B0903060703020204" pitchFamily="34" charset="0"/>
              </a:rPr>
              <a:t>Singin</a:t>
            </a:r>
            <a:r>
              <a:rPr lang="en-US" sz="2000" dirty="0">
                <a:effectLst>
                  <a:outerShdw blurRad="38100" dist="38100" dir="2700000" algn="tl">
                    <a:srgbClr val="000000">
                      <a:alpha val="43137"/>
                    </a:srgbClr>
                  </a:outerShdw>
                </a:effectLst>
                <a:latin typeface="Britannic Bold" panose="020B0903060703020204" pitchFamily="34" charset="0"/>
              </a:rPr>
              <a:t>’ in the rain</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199"/>
            <a:ext cx="8610600" cy="4832092"/>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Many of the great hymns were birthed from wombs of woe.  Listen to what the Lord is teaching you about yourself, about life, about others, and about him in the midst of the rain. </a:t>
            </a:r>
            <a:endParaRPr lang="en-US" sz="2400" b="1" dirty="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The next time it rains, consider the great lyrics of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Psalm 40:1-3</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Meditate </a:t>
            </a:r>
            <a:r>
              <a:rPr lang="en-US" sz="2400" b="1" dirty="0" smtClean="0">
                <a:latin typeface="Cambria" panose="02040503050406030204" pitchFamily="18" charset="0"/>
                <a:ea typeface="Cambria" panose="02040503050406030204" pitchFamily="18" charset="0"/>
              </a:rPr>
              <a:t>on them. </a:t>
            </a:r>
            <a:r>
              <a:rPr lang="en-US" sz="2400" b="1" dirty="0" smtClean="0">
                <a:latin typeface="Cambria" panose="02040503050406030204" pitchFamily="18" charset="0"/>
                <a:ea typeface="Cambria" panose="02040503050406030204" pitchFamily="18" charset="0"/>
              </a:rPr>
              <a:t> Memorize </a:t>
            </a:r>
            <a:r>
              <a:rPr lang="en-US" sz="2400" b="1" dirty="0" smtClean="0">
                <a:latin typeface="Cambria" panose="02040503050406030204" pitchFamily="18" charset="0"/>
                <a:ea typeface="Cambria" panose="02040503050406030204" pitchFamily="18" charset="0"/>
              </a:rPr>
              <a:t>them. </a:t>
            </a:r>
          </a:p>
          <a:p>
            <a:pPr indent="457200">
              <a:spcAft>
                <a:spcPts val="1200"/>
              </a:spcAft>
              <a:tabLst>
                <a:tab pos="457200" algn="l"/>
              </a:tabLst>
            </a:pP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waited </a:t>
            </a:r>
            <a:r>
              <a:rPr lang="en-US" sz="2400" b="1" i="1" baseline="30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patiently for the </a:t>
            </a:r>
            <a:r>
              <a:rPr lang="en-US" sz="2400" b="1" i="1" cap="small"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Lord</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 inclined to me and heard my cry</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He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brought me up out of the pit of destruction, out of the miry clay,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He set my feet upon a rock making my footsteps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firm.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He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put a new song in my mouth, a song of praise to our God;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Many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will see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fear And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will trust in the </a:t>
            </a:r>
            <a:r>
              <a:rPr lang="en-US" sz="2400" b="1" i="1" cap="small"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Lord</a:t>
            </a:r>
            <a:r>
              <a:rPr lang="en-US" sz="2400" b="1" i="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39740386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447800" y="914400"/>
            <a:ext cx="6172200" cy="5350042"/>
          </a:xfrm>
          <a:prstGeom prst="rect">
            <a:avLst/>
          </a:prstGeom>
          <a:ln>
            <a:noFill/>
          </a:ln>
          <a:effectLst>
            <a:outerShdw blurRad="190500" algn="tl" rotWithShape="0">
              <a:srgbClr val="000000">
                <a:alpha val="70000"/>
              </a:srgbClr>
            </a:outerShdw>
          </a:effectLst>
        </p:spPr>
      </p:pic>
      <p:pic>
        <p:nvPicPr>
          <p:cNvPr id="6" name="Picture 5" descr="Photo of Jesus2.jpg"/>
          <p:cNvPicPr>
            <a:picLocks noChangeAspect="1"/>
          </p:cNvPicPr>
          <p:nvPr/>
        </p:nvPicPr>
        <p:blipFill>
          <a:blip r:embed="rId3" cstate="print"/>
          <a:srcRect t="2051" b="14872"/>
          <a:stretch>
            <a:fillRect/>
          </a:stretch>
        </p:blipFill>
        <p:spPr>
          <a:xfrm>
            <a:off x="1219200" y="228600"/>
            <a:ext cx="6629400" cy="6409592"/>
          </a:xfrm>
          <a:prstGeom prst="rect">
            <a:avLst/>
          </a:prstGeom>
          <a:ln>
            <a:noFill/>
          </a:ln>
          <a:effectLst>
            <a:outerShdw blurRad="190500" algn="tl" rotWithShape="0">
              <a:srgbClr val="000000">
                <a:alpha val="70000"/>
              </a:srgbClr>
            </a:outerShdw>
          </a:effectLst>
        </p:spPr>
      </p:pic>
      <p:sp>
        <p:nvSpPr>
          <p:cNvPr id="5" name="TextBox 4"/>
          <p:cNvSpPr txBox="1"/>
          <p:nvPr/>
        </p:nvSpPr>
        <p:spPr>
          <a:xfrm>
            <a:off x="533400" y="4953000"/>
            <a:ext cx="7848600" cy="1077218"/>
          </a:xfrm>
          <a:prstGeom prst="rect">
            <a:avLst/>
          </a:prstGeom>
          <a:noFill/>
          <a:effectLst>
            <a:outerShdw blurRad="25400" dist="38100" dir="19200000" algn="bl" rotWithShape="0">
              <a:schemeClr val="tx1"/>
            </a:outerShdw>
          </a:effectLst>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Reverence for God, Respect for Others,   Relief from Distress</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par>
                          <p:cTn id="12" fill="hold">
                            <p:stCondLst>
                              <p:cond delay="6000"/>
                            </p:stCondLst>
                            <p:childTnLst>
                              <p:par>
                                <p:cTn id="13" presetID="22" presetClass="entr" presetSubtype="8"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349BA6"/>
          </a:solidFill>
          <a:effectLst>
            <a:outerShdw blurRad="25400" dist="38100" dir="18000000" rotWithShape="0">
              <a:schemeClr val="tx1"/>
            </a:outerShdw>
          </a:effectLst>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8 May 2024</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a:noFill/>
          <a:effectLst/>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38100" dist="38100" dir="2700000" algn="tl">
                    <a:srgbClr val="000000">
                      <a:alpha val="43137"/>
                    </a:srgbClr>
                  </a:outerShdw>
                </a:effectLst>
                <a:latin typeface="Britannic Bold" pitchFamily="34" charset="0"/>
                <a:cs typeface="Arial" pitchFamily="34" charset="0"/>
              </a:rPr>
              <a:t>Book of Second Corinthians</a:t>
            </a:r>
            <a:endParaRPr lang="en-US" sz="3000" b="1" dirty="0" smtClean="0">
              <a:ln>
                <a:prstDash val="solid"/>
              </a:ln>
              <a:solidFill>
                <a:prstClr val="black"/>
              </a:solidFill>
              <a:effectLst>
                <a:outerShdw blurRad="38100" dist="38100" dir="2700000" algn="tl">
                  <a:srgbClr val="000000">
                    <a:alpha val="43137"/>
                  </a:srgbClr>
                </a:outerShdw>
              </a:effectLst>
              <a:latin typeface="Britannic Bold" pitchFamily="34" charset="0"/>
              <a:cs typeface="Arial" pitchFamily="34" charset="0"/>
            </a:endParaRPr>
          </a:p>
        </p:txBody>
      </p:sp>
      <p:sp>
        <p:nvSpPr>
          <p:cNvPr id="4" name="TextBox 3"/>
          <p:cNvSpPr txBox="1"/>
          <p:nvPr/>
        </p:nvSpPr>
        <p:spPr>
          <a:xfrm>
            <a:off x="304800" y="2133601"/>
            <a:ext cx="8534400" cy="2923877"/>
          </a:xfrm>
          <a:prstGeom prst="rect">
            <a:avLst/>
          </a:prstGeom>
          <a:noFill/>
          <a:effectLst/>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effectLst>
                  <a:outerShdw blurRad="12700" dist="25400" dir="18900000" algn="bl" rotWithShape="0">
                    <a:schemeClr val="tx1"/>
                  </a:outerShdw>
                </a:effectLst>
                <a:latin typeface="Britannic Bold" pitchFamily="34" charset="0"/>
              </a:rPr>
              <a:t>Before next class, read the below chapters in the KJV and in one other versions of the Bible, i.e., NIV, NRSV, TLB, CEV, etc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7:8 – 16                                </a:t>
            </a:r>
          </a:p>
          <a:p>
            <a:pPr marL="274320" indent="-274320" algn="ctr"/>
            <a:r>
              <a:rPr lang="en-US" sz="2800" b="1" dirty="0" smtClean="0">
                <a:solidFill>
                  <a:prstClr val="black"/>
                </a:solidFill>
                <a:effectLst>
                  <a:outerShdw blurRad="38100" dist="38100" dir="2700000" algn="tl">
                    <a:srgbClr val="000000">
                      <a:alpha val="43137"/>
                    </a:srgbClr>
                  </a:outerShdw>
                </a:effectLst>
                <a:latin typeface="Cambria" pitchFamily="18" charset="0"/>
              </a:rPr>
              <a:t>Reproofs unto Repentance</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2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2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2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28600" y="1219200"/>
            <a:ext cx="8771965" cy="5255285"/>
          </a:xfrm>
          <a:prstGeom prst="rect">
            <a:avLst/>
          </a:prstGeom>
          <a:noFill/>
          <a:effectLst/>
        </p:spPr>
        <p:txBody>
          <a:bodyPr wrap="square" rtlCol="0">
            <a:spAutoFit/>
          </a:bodyPr>
          <a:lstStyle/>
          <a:p>
            <a:pPr indent="457200">
              <a:spcAft>
                <a:spcPts val="1200"/>
              </a:spcAf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 . . </a:t>
            </a:r>
            <a:r>
              <a:rPr lang="en-US" sz="2350" b="1" dirty="0" smtClean="0">
                <a:latin typeface="Cambria" panose="02040503050406030204" pitchFamily="18" charset="0"/>
                <a:ea typeface="Cambria" panose="02040503050406030204" pitchFamily="18" charset="0"/>
              </a:rPr>
              <a:t>opens our study with an observation about journalist Barbara </a:t>
            </a:r>
            <a:r>
              <a:rPr lang="en-US" sz="2350" b="1" dirty="0" smtClean="0">
                <a:latin typeface="Cambria" panose="02040503050406030204" pitchFamily="18" charset="0"/>
                <a:ea typeface="Cambria" panose="02040503050406030204" pitchFamily="18" charset="0"/>
              </a:rPr>
              <a:t>Walters. </a:t>
            </a:r>
            <a:endParaRPr lang="en-US" sz="2350" b="1" dirty="0" smtClean="0">
              <a:latin typeface="Cambria" panose="02040503050406030204" pitchFamily="18" charset="0"/>
              <a:ea typeface="Cambria" panose="02040503050406030204" pitchFamily="18" charset="0"/>
            </a:endParaRPr>
          </a:p>
          <a:p>
            <a:pPr indent="457200">
              <a:spcAft>
                <a:spcPts val="1200"/>
              </a:spcAft>
              <a:tabLst>
                <a:tab pos="457200" algn="l"/>
                <a:tab pos="627063"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 says</a:t>
            </a:r>
            <a:r>
              <a:rPr lang="en-US" sz="235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350" b="1" dirty="0" smtClean="0">
                <a:latin typeface="Cambria" panose="02040503050406030204" pitchFamily="18" charset="0"/>
                <a:ea typeface="Cambria" panose="02040503050406030204" pitchFamily="18" charset="0"/>
              </a:rPr>
              <a:t>  One of the best-known interviewers in the heyday of primetime television was Barbara Walters.  </a:t>
            </a:r>
            <a:endParaRPr lang="en-US" sz="2350" b="1" i="1" dirty="0" smtClean="0">
              <a:latin typeface="Cambria" panose="02040503050406030204" pitchFamily="18" charset="0"/>
              <a:ea typeface="Cambria" panose="02040503050406030204" pitchFamily="18" charset="0"/>
            </a:endParaRP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At the height of her </a:t>
            </a:r>
            <a:r>
              <a:rPr lang="en-US" sz="2350" b="1" dirty="0">
                <a:latin typeface="Cambria" panose="02040503050406030204" pitchFamily="18" charset="0"/>
                <a:ea typeface="Cambria" panose="02040503050406030204" pitchFamily="18" charset="0"/>
              </a:rPr>
              <a:t>career </a:t>
            </a:r>
            <a:r>
              <a:rPr lang="en-US" sz="2350" b="1" dirty="0" smtClean="0">
                <a:latin typeface="Cambria" panose="02040503050406030204" pitchFamily="18" charset="0"/>
                <a:ea typeface="Cambria" panose="02040503050406030204" pitchFamily="18" charset="0"/>
              </a:rPr>
              <a:t>she </a:t>
            </a:r>
            <a:r>
              <a:rPr lang="en-US" sz="2350" b="1" dirty="0">
                <a:latin typeface="Cambria" panose="02040503050406030204" pitchFamily="18" charset="0"/>
                <a:ea typeface="Cambria" panose="02040503050406030204" pitchFamily="18" charset="0"/>
              </a:rPr>
              <a:t>wrote a book entitled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How to Talk with Practically Anybody about Practically Anything</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While not written from a Christian perspective, she describes some characteristics that virtually everyone finds appealing:</a:t>
            </a:r>
          </a:p>
          <a:p>
            <a:pPr indent="457200">
              <a:spcAft>
                <a:spcPts val="1200"/>
              </a:spcAft>
              <a:tabLst>
                <a:tab pos="457200" algn="l"/>
                <a:tab pos="627063" algn="l"/>
              </a:tabLst>
            </a:pPr>
            <a:r>
              <a:rPr lang="en-US" sz="2350" b="1" i="1" dirty="0" smtClean="0">
                <a:latin typeface="Cambria" panose="02040503050406030204" pitchFamily="18" charset="0"/>
                <a:ea typeface="Cambria" panose="02040503050406030204" pitchFamily="18" charset="0"/>
              </a:rPr>
              <a:t>“The most consistently endearing human trait is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warmth</a:t>
            </a:r>
            <a:r>
              <a:rPr lang="en-US" sz="2350" b="1" i="1" dirty="0" smtClean="0">
                <a:latin typeface="Cambria" panose="02040503050406030204" pitchFamily="18" charset="0"/>
                <a:ea typeface="Cambria" panose="02040503050406030204" pitchFamily="18" charset="0"/>
              </a:rPr>
              <a:t>. Everybody responds to the person who radiates friendliness from a serene core. </a:t>
            </a:r>
            <a:r>
              <a:rPr lang="en-US" sz="2350" b="1" i="1" dirty="0" smtClean="0">
                <a:latin typeface="Cambria" panose="02040503050406030204" pitchFamily="18" charset="0"/>
                <a:ea typeface="Cambria" panose="02040503050406030204" pitchFamily="18" charset="0"/>
              </a:rPr>
              <a:t> Such </a:t>
            </a:r>
            <a:r>
              <a:rPr lang="en-US" sz="2350" b="1" i="1" dirty="0" smtClean="0">
                <a:latin typeface="Cambria" panose="02040503050406030204" pitchFamily="18" charset="0"/>
                <a:ea typeface="Cambria" panose="02040503050406030204" pitchFamily="18" charset="0"/>
              </a:rPr>
              <a:t>people are lovely to be around because they don’t reject or belittle, and best of all, they bring out the best, most generous qualities in the people they encounter.”</a:t>
            </a:r>
          </a:p>
        </p:txBody>
      </p:sp>
      <p:sp>
        <p:nvSpPr>
          <p:cNvPr id="6" name="Title 1"/>
          <p:cNvSpPr>
            <a:spLocks noGrp="1"/>
          </p:cNvSpPr>
          <p:nvPr>
            <p:ph type="title"/>
          </p:nvPr>
        </p:nvSpPr>
        <p:spPr>
          <a:xfrm>
            <a:off x="304800"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194770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83777" y="1219200"/>
            <a:ext cx="8731623" cy="5101397"/>
          </a:xfrm>
          <a:prstGeom prst="rect">
            <a:avLst/>
          </a:prstGeom>
          <a:noFill/>
          <a:effectLst/>
        </p:spPr>
        <p:txBody>
          <a:bodyPr wrap="square" rtlCol="0">
            <a:spAutoFit/>
          </a:bodyPr>
          <a:lstStyle/>
          <a:p>
            <a:pPr indent="457200">
              <a:spcAft>
                <a:spcPts val="1200"/>
              </a:spcAft>
            </a:pPr>
            <a:r>
              <a:rPr lang="en-US" sz="2350" b="1" dirty="0" smtClean="0">
                <a:latin typeface="Cambria" panose="02040503050406030204" pitchFamily="18" charset="0"/>
                <a:ea typeface="Cambria" panose="02040503050406030204" pitchFamily="18" charset="0"/>
              </a:rPr>
              <a:t>That’s so true. </a:t>
            </a:r>
            <a:r>
              <a:rPr lang="en-US" sz="2350" b="1" dirty="0" smtClean="0">
                <a:latin typeface="Cambria" panose="02040503050406030204" pitchFamily="18" charset="0"/>
                <a:ea typeface="Cambria" panose="02040503050406030204" pitchFamily="18" charset="0"/>
              </a:rPr>
              <a:t> In </a:t>
            </a:r>
            <a:r>
              <a:rPr lang="en-US" sz="2350" b="1" dirty="0" smtClean="0">
                <a:latin typeface="Cambria" panose="02040503050406030204" pitchFamily="18" charset="0"/>
                <a:ea typeface="Cambria" panose="02040503050406030204" pitchFamily="18" charset="0"/>
              </a:rPr>
              <a:t>a world as big and busy as ours,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warmth</a:t>
            </a:r>
            <a:r>
              <a:rPr lang="en-US" sz="2350" b="1" dirty="0" smtClean="0">
                <a:latin typeface="Cambria" panose="02040503050406030204" pitchFamily="18" charset="0"/>
                <a:ea typeface="Cambria" panose="02040503050406030204" pitchFamily="18" charset="0"/>
              </a:rPr>
              <a:t> is </a:t>
            </a:r>
            <a:r>
              <a:rPr lang="en-US" sz="2350" b="1" dirty="0" smtClean="0">
                <a:latin typeface="Cambria" panose="02040503050406030204" pitchFamily="18" charset="0"/>
                <a:ea typeface="Cambria" panose="02040503050406030204" pitchFamily="18" charset="0"/>
              </a:rPr>
              <a:t>rare; </a:t>
            </a:r>
            <a:r>
              <a:rPr lang="en-US" sz="2350" b="1" dirty="0" smtClean="0">
                <a:latin typeface="Cambria" panose="02040503050406030204" pitchFamily="18" charset="0"/>
                <a:ea typeface="Cambria" panose="02040503050406030204" pitchFamily="18" charset="0"/>
              </a:rPr>
              <a:t>coldness seems to rule the day. </a:t>
            </a:r>
            <a:r>
              <a:rPr lang="en-US" sz="2350" b="1" dirty="0" smtClean="0">
                <a:latin typeface="Cambria" panose="02040503050406030204" pitchFamily="18" charset="0"/>
                <a:ea typeface="Cambria" panose="02040503050406030204" pitchFamily="18" charset="0"/>
              </a:rPr>
              <a:t> People </a:t>
            </a:r>
            <a:r>
              <a:rPr lang="en-US" sz="2350" b="1" dirty="0" smtClean="0">
                <a:latin typeface="Cambria" panose="02040503050406030204" pitchFamily="18" charset="0"/>
                <a:ea typeface="Cambria" panose="02040503050406030204" pitchFamily="18" charset="0"/>
              </a:rPr>
              <a:t>on the street don’t respond to polite greetings, Baristas at the coffee shop barely make eye contact. </a:t>
            </a:r>
          </a:p>
          <a:p>
            <a:pPr indent="457200">
              <a:spcAft>
                <a:spcPts val="1200"/>
              </a:spcAft>
            </a:pPr>
            <a:r>
              <a:rPr lang="en-US" sz="2350" b="1" dirty="0" smtClean="0">
                <a:latin typeface="Cambria" panose="02040503050406030204" pitchFamily="18" charset="0"/>
                <a:ea typeface="Cambria" panose="02040503050406030204" pitchFamily="18" charset="0"/>
              </a:rPr>
              <a:t>Even friends and family members sometimes respond to our attempts at engaging in meaningful conversation with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Text me</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 No </a:t>
            </a:r>
            <a:r>
              <a:rPr lang="en-US" sz="2350" b="1" dirty="0" smtClean="0">
                <a:latin typeface="Cambria" panose="02040503050406030204" pitchFamily="18" charset="0"/>
                <a:ea typeface="Cambria" panose="02040503050406030204" pitchFamily="18" charset="0"/>
              </a:rPr>
              <a:t>matter how sunny it may seem outside, the world feels like a pretty icy place.</a:t>
            </a:r>
          </a:p>
          <a:p>
            <a:pPr indent="457200">
              <a:spcAft>
                <a:spcPts val="1200"/>
              </a:spcAft>
            </a:pPr>
            <a:r>
              <a:rPr lang="en-US" sz="2350" b="1" dirty="0" smtClean="0">
                <a:latin typeface="Cambria" panose="02040503050406030204" pitchFamily="18" charset="0"/>
                <a:ea typeface="Cambria" panose="02040503050406030204" pitchFamily="18" charset="0"/>
              </a:rPr>
              <a:t>And as warm-blooded beings, we all crave the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warmth</a:t>
            </a:r>
            <a:r>
              <a:rPr lang="en-US" sz="2350" b="1" dirty="0" smtClean="0">
                <a:latin typeface="Cambria" panose="02040503050406030204" pitchFamily="18" charset="0"/>
                <a:ea typeface="Cambria" panose="02040503050406030204" pitchFamily="18" charset="0"/>
              </a:rPr>
              <a:t> of relationships like we crave the warmth of a fire on a snowy day. When we don’t get this kind of warmth and acceptance from our families, friends, and fellow believers, we will seek it elsewhere. </a:t>
            </a: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8065947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13765" y="1143000"/>
            <a:ext cx="8601635" cy="5047536"/>
          </a:xfrm>
          <a:prstGeom prst="rect">
            <a:avLst/>
          </a:prstGeom>
          <a:noFill/>
          <a:effectLst/>
        </p:spPr>
        <p:txBody>
          <a:bodyPr wrap="square" rtlCol="0">
            <a:spAutoFit/>
          </a:bodyPr>
          <a:lstStyle/>
          <a:p>
            <a:pPr indent="457200">
              <a:spcAft>
                <a:spcPts val="1200"/>
              </a:spcAft>
            </a:pPr>
            <a:r>
              <a:rPr lang="en-US" sz="2350" b="1" dirty="0" smtClean="0">
                <a:latin typeface="Cambria" panose="02040503050406030204" pitchFamily="18" charset="0"/>
                <a:ea typeface="Cambria" panose="02040503050406030204" pitchFamily="18" charset="0"/>
              </a:rPr>
              <a:t>This desire for acceptance and respect often drives many young people to engage in inappropriate sexual relationships.  It can lead teenagers to embrace styles and behaviors that identify them with the wrong groups or gangs.  </a:t>
            </a:r>
            <a:endParaRPr lang="en-US" sz="2350" b="1" i="1" dirty="0" smtClean="0">
              <a:latin typeface="Cambria" panose="02040503050406030204" pitchFamily="18" charset="0"/>
              <a:ea typeface="Cambria" panose="02040503050406030204" pitchFamily="18" charset="0"/>
            </a:endParaRP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It can lure men and women away from their hectic family life toward a responsibility-free adulterous relationship</a:t>
            </a:r>
            <a:r>
              <a:rPr lang="en-US" sz="2350" b="1" dirty="0">
                <a:latin typeface="Cambria" panose="02040503050406030204" pitchFamily="18" charset="0"/>
                <a:ea typeface="Cambria" panose="02040503050406030204" pitchFamily="18" charset="0"/>
              </a:rPr>
              <a:t>. </a:t>
            </a:r>
            <a:endParaRPr lang="en-US" sz="2350" b="1" dirty="0" smtClean="0">
              <a:latin typeface="Cambria" panose="02040503050406030204" pitchFamily="18" charset="0"/>
              <a:ea typeface="Cambria" panose="02040503050406030204" pitchFamily="18" charset="0"/>
            </a:endParaRP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While the need for acceptance and respect doesn’t excuse these behaviors, it does help us make sense of them.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People long for someone to notice them, to drop what they are doing and pay attention, to care about them, to love them</a:t>
            </a:r>
            <a:r>
              <a:rPr lang="en-US" sz="2350" b="1" dirty="0" smtClean="0">
                <a:latin typeface="Cambria" panose="02040503050406030204" pitchFamily="18" charset="0"/>
                <a:ea typeface="Cambria" panose="02040503050406030204" pitchFamily="18" charset="0"/>
              </a:rPr>
              <a:t>.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People </a:t>
            </a:r>
            <a:r>
              <a:rPr lang="en-US" sz="2350" b="1" dirty="0" smtClean="0">
                <a:latin typeface="Cambria" panose="02040503050406030204" pitchFamily="18" charset="0"/>
                <a:ea typeface="Cambria" panose="02040503050406030204" pitchFamily="18" charset="0"/>
              </a:rPr>
              <a:t>want authentic relationships more than anything on earth.  All of us do.</a:t>
            </a:r>
          </a:p>
        </p:txBody>
      </p:sp>
      <p:sp>
        <p:nvSpPr>
          <p:cNvPr id="6"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909115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3765" y="1143000"/>
            <a:ext cx="8601635" cy="4016484"/>
          </a:xfrm>
          <a:prstGeom prst="rect">
            <a:avLst/>
          </a:prstGeom>
          <a:noFill/>
          <a:effectLst/>
        </p:spPr>
        <p:txBody>
          <a:bodyPr wrap="square" rtlCol="0">
            <a:spAutoFit/>
          </a:bodyPr>
          <a:lstStyle/>
          <a:p>
            <a:pPr indent="457200">
              <a:spcAft>
                <a:spcPts val="1200"/>
              </a:spcAft>
            </a:pPr>
            <a:r>
              <a:rPr lang="en-US" sz="2350" b="1" dirty="0" smtClean="0">
                <a:latin typeface="Cambria" panose="02040503050406030204" pitchFamily="18" charset="0"/>
                <a:ea typeface="Cambria" panose="02040503050406030204" pitchFamily="18" charset="0"/>
              </a:rPr>
              <a:t>As the 1980s song goes, however, too many people are </a:t>
            </a:r>
            <a:r>
              <a:rPr lang="en-US" sz="2350" b="1" i="1" dirty="0" smtClean="0">
                <a:latin typeface="Cambria" panose="02040503050406030204" pitchFamily="18" charset="0"/>
                <a:ea typeface="Cambria" panose="02040503050406030204" pitchFamily="18" charset="0"/>
              </a:rPr>
              <a:t>“</a:t>
            </a:r>
            <a:r>
              <a:rPr lang="en-US" sz="2350" b="1" i="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lookin</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 love in all the wrong places</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As </a:t>
            </a:r>
            <a:r>
              <a:rPr lang="en-US" sz="2350" b="1" dirty="0" smtClean="0">
                <a:latin typeface="Cambria" panose="02040503050406030204" pitchFamily="18" charset="0"/>
                <a:ea typeface="Cambria" panose="02040503050406030204" pitchFamily="18" charset="0"/>
              </a:rPr>
              <a:t>a result, many find themselves in a pit of despair and distress out of which they can’t seem to climb. </a:t>
            </a:r>
            <a:endParaRPr lang="en-US" sz="2350" b="1" i="1" dirty="0" smtClean="0">
              <a:latin typeface="Cambria" panose="02040503050406030204" pitchFamily="18" charset="0"/>
              <a:ea typeface="Cambria" panose="02040503050406030204" pitchFamily="18" charset="0"/>
            </a:endParaRP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Only when we find our acceptance in a reverent relationship with God will we discover a true respect for others that can develop into warm, growing, and healthy relationships.</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When that happens, we will have vertical and horizontal stability to find relief in the midst of distress.</a:t>
            </a:r>
          </a:p>
        </p:txBody>
      </p:sp>
      <p:sp>
        <p:nvSpPr>
          <p:cNvPr id="6"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427587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61950" y="1219200"/>
            <a:ext cx="8496748" cy="1477328"/>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1</a:t>
            </a:r>
            <a:r>
              <a:rPr lang="en-US" sz="2800" i="1" dirty="0" smtClean="0">
                <a:latin typeface="Georgia" panose="02040502050405020303" pitchFamily="18" charset="0"/>
              </a:rPr>
              <a:t>Therefore</a:t>
            </a:r>
            <a:r>
              <a:rPr lang="en-US" sz="2800" i="1" dirty="0">
                <a:latin typeface="Georgia" panose="02040502050405020303" pitchFamily="18" charset="0"/>
              </a:rPr>
              <a:t>, having these promises, beloved, let us cleanse ourselves from all filthiness of the flesh and spirit, perfecting holiness in the fear of God.</a:t>
            </a:r>
          </a:p>
        </p:txBody>
      </p:sp>
      <p:sp>
        <p:nvSpPr>
          <p:cNvPr id="6" name="Title 1"/>
          <p:cNvSpPr>
            <a:spLocks noGrp="1"/>
          </p:cNvSpPr>
          <p:nvPr>
            <p:ph type="title"/>
          </p:nvPr>
        </p:nvSpPr>
        <p:spPr>
          <a:xfrm>
            <a:off x="381000" y="152400"/>
            <a:ext cx="850392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7:1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69342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7:1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1" y="1143000"/>
            <a:ext cx="8686799" cy="54322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chapter 6, Paul gave some guidelines for choosing our relationships – encouraging deep, open-hearted, transparent relationships among believers (</a:t>
            </a:r>
            <a:r>
              <a:rPr lang="en-US" sz="2400" b="1" dirty="0" smtClean="0">
                <a:effectLst>
                  <a:outerShdw blurRad="38100" dist="38100" dir="2700000" algn="tl">
                    <a:srgbClr val="000000">
                      <a:alpha val="43137"/>
                    </a:srgbClr>
                  </a:outerShdw>
                </a:effectLst>
                <a:latin typeface="Cambria" pitchFamily="18" charset="0"/>
              </a:rPr>
              <a:t>6:11-13</a:t>
            </a:r>
            <a:r>
              <a:rPr lang="en-US" sz="2400" b="1" dirty="0" smtClean="0">
                <a:latin typeface="Cambria" pitchFamily="18" charset="0"/>
              </a:rPr>
              <a:t>) and discouraging close, intimate partnerships with nonbelievers (</a:t>
            </a:r>
            <a:r>
              <a:rPr lang="en-US" sz="2400" b="1" dirty="0" smtClean="0">
                <a:effectLst>
                  <a:outerShdw blurRad="38100" dist="38100" dir="2700000" algn="tl">
                    <a:srgbClr val="000000">
                      <a:alpha val="43137"/>
                    </a:srgbClr>
                  </a:outerShdw>
                </a:effectLst>
                <a:latin typeface="Cambria" pitchFamily="18" charset="0"/>
              </a:rPr>
              <a:t>6:14-18</a:t>
            </a:r>
            <a:r>
              <a:rPr lang="en-US" sz="2400" b="1" dirty="0" smtClean="0">
                <a:latin typeface="Cambria" pitchFamily="18" charset="0"/>
              </a:rPr>
              <a:t>). </a:t>
            </a:r>
          </a:p>
          <a:p>
            <a:pPr indent="457200">
              <a:spcAft>
                <a:spcPts val="1200"/>
              </a:spcAft>
              <a:tabLst>
                <a:tab pos="114300" algn="l"/>
                <a:tab pos="457200" algn="l"/>
              </a:tabLst>
            </a:pPr>
            <a:r>
              <a:rPr lang="en-US" sz="2400" b="1" dirty="0" smtClean="0">
                <a:latin typeface="Cambria" pitchFamily="18" charset="0"/>
              </a:rPr>
              <a:t>So</a:t>
            </a:r>
            <a:r>
              <a:rPr lang="en-US" sz="2400" b="1" dirty="0" smtClean="0">
                <a:latin typeface="Cambria" pitchFamily="18" charset="0"/>
              </a:rPr>
              <a:t>, Paul begins chapter </a:t>
            </a:r>
            <a:r>
              <a:rPr lang="en-US" sz="2400" b="1" dirty="0" smtClean="0">
                <a:effectLst>
                  <a:outerShdw blurRad="38100" dist="38100" dir="2700000" algn="tl">
                    <a:srgbClr val="000000">
                      <a:alpha val="43137"/>
                    </a:srgbClr>
                  </a:outerShdw>
                </a:effectLst>
                <a:latin typeface="Cambria" pitchFamily="18" charset="0"/>
              </a:rPr>
              <a:t>7:1</a:t>
            </a:r>
            <a:r>
              <a:rPr lang="en-US" sz="2400" b="1" dirty="0" smtClean="0">
                <a:latin typeface="Cambria" pitchFamily="18" charset="0"/>
              </a:rPr>
              <a:t>, with words that immediately point us back to our previous discussion: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Therefore, having these promises </a:t>
            </a:r>
            <a:r>
              <a:rPr lang="en-US" sz="2400" b="1" i="1" dirty="0" smtClean="0">
                <a:effectLst>
                  <a:outerShdw blurRad="38100" dist="38100" dir="2700000" algn="tl">
                    <a:srgbClr val="000000">
                      <a:alpha val="43137"/>
                    </a:srgbClr>
                  </a:outerShdw>
                </a:effectLst>
                <a:latin typeface="Cambria" pitchFamily="18" charset="0"/>
              </a:rPr>
              <a:t>. . .</a:t>
            </a:r>
            <a:r>
              <a:rPr lang="en-US" sz="2400" b="1" i="1" dirty="0" smtClean="0">
                <a:latin typeface="Cambria" pitchFamily="18" charset="0"/>
              </a:rPr>
              <a:t>”</a:t>
            </a:r>
            <a:r>
              <a:rPr lang="en-US" sz="2400" b="1" dirty="0" smtClean="0">
                <a:latin typeface="Cambria" pitchFamily="18" charset="0"/>
              </a:rPr>
              <a:t>  What </a:t>
            </a:r>
            <a:r>
              <a:rPr lang="en-US" sz="2400" b="1" dirty="0" smtClean="0">
                <a:latin typeface="Cambria" pitchFamily="18" charset="0"/>
              </a:rPr>
              <a:t>promises? </a:t>
            </a:r>
            <a:r>
              <a:rPr lang="en-US" sz="2400" b="1" dirty="0" smtClean="0">
                <a:latin typeface="Cambria" pitchFamily="18" charset="0"/>
              </a:rPr>
              <a:t> The </a:t>
            </a:r>
            <a:r>
              <a:rPr lang="en-US" sz="2400" b="1" dirty="0" smtClean="0">
                <a:latin typeface="Cambria" pitchFamily="18" charset="0"/>
              </a:rPr>
              <a:t>promises described in </a:t>
            </a:r>
            <a:r>
              <a:rPr lang="en-US" sz="2400" b="1" dirty="0" smtClean="0">
                <a:effectLst>
                  <a:outerShdw blurRad="38100" dist="38100" dir="2700000" algn="tl">
                    <a:srgbClr val="000000">
                      <a:alpha val="43137"/>
                    </a:srgbClr>
                  </a:outerShdw>
                </a:effectLst>
                <a:latin typeface="Cambria" pitchFamily="18" charset="0"/>
              </a:rPr>
              <a:t>6:16-18</a:t>
            </a:r>
            <a:r>
              <a:rPr lang="en-US" sz="2400" b="1" dirty="0" smtClean="0">
                <a:latin typeface="Cambria" pitchFamily="18" charset="0"/>
              </a:rPr>
              <a:t>: </a:t>
            </a:r>
          </a:p>
          <a:p>
            <a:pPr marL="457200" indent="274320">
              <a:spcAft>
                <a:spcPts val="600"/>
              </a:spcAft>
              <a:buFont typeface="Arial" panose="020B0604020202020204" pitchFamily="34" charset="0"/>
              <a:buChar char="•"/>
              <a:tabLst>
                <a:tab pos="114300" algn="l"/>
                <a:tab pos="457200" algn="l"/>
              </a:tabLst>
            </a:pPr>
            <a:r>
              <a:rPr lang="en-US" sz="2400" b="1" dirty="0" smtClean="0">
                <a:latin typeface="Cambria" pitchFamily="18" charset="0"/>
              </a:rPr>
              <a:t>God will dwell in our midst and walk among us.</a:t>
            </a:r>
          </a:p>
          <a:p>
            <a:pPr marL="457200" indent="274320">
              <a:spcAft>
                <a:spcPts val="600"/>
              </a:spcAft>
              <a:buFont typeface="Arial" panose="020B0604020202020204" pitchFamily="34" charset="0"/>
              <a:buChar char="•"/>
              <a:tabLst>
                <a:tab pos="114300" algn="l"/>
                <a:tab pos="457200" algn="l"/>
              </a:tabLst>
            </a:pPr>
            <a:r>
              <a:rPr lang="en-US" sz="2400" b="1" dirty="0" smtClean="0">
                <a:latin typeface="Cambria" pitchFamily="18" charset="0"/>
              </a:rPr>
              <a:t>He will be our God and we will be His people.</a:t>
            </a:r>
          </a:p>
          <a:p>
            <a:pPr marL="457200" indent="274320">
              <a:spcAft>
                <a:spcPts val="600"/>
              </a:spcAft>
              <a:buFont typeface="Arial" panose="020B0604020202020204" pitchFamily="34" charset="0"/>
              <a:buChar char="•"/>
            </a:pPr>
            <a:r>
              <a:rPr lang="en-US" sz="2400" b="1" dirty="0" smtClean="0">
                <a:latin typeface="Cambria" pitchFamily="18" charset="0"/>
              </a:rPr>
              <a:t>God will welcome us as friend. </a:t>
            </a:r>
          </a:p>
          <a:p>
            <a:pPr marL="731520" indent="-274320">
              <a:spcAft>
                <a:spcPts val="600"/>
              </a:spcAft>
              <a:buFont typeface="Arial" panose="020B0604020202020204" pitchFamily="34" charset="0"/>
              <a:buChar char="•"/>
            </a:pPr>
            <a:r>
              <a:rPr lang="en-US" sz="2400" b="1" dirty="0" smtClean="0">
                <a:latin typeface="Cambria" pitchFamily="18" charset="0"/>
              </a:rPr>
              <a:t>He will be like a Father to us, and will be like sons and daughters to Him.</a:t>
            </a: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52048</TotalTime>
  <Words>3028</Words>
  <Application>Microsoft Office PowerPoint</Application>
  <PresentationFormat>On-screen Show (4:3)</PresentationFormat>
  <Paragraphs>184</Paragraphs>
  <Slides>33</Slides>
  <Notes>30</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Trek</vt:lpstr>
      <vt:lpstr>1_Trek</vt:lpstr>
      <vt:lpstr>Slide 1</vt:lpstr>
      <vt:lpstr>2 Corinthians Introduction</vt:lpstr>
      <vt:lpstr>Slide 3</vt:lpstr>
      <vt:lpstr>2 Corinthians - Lesson Overview</vt:lpstr>
      <vt:lpstr>2 Corinthians - Lesson Overview</vt:lpstr>
      <vt:lpstr>2 Corinthians - Lesson Overview</vt:lpstr>
      <vt:lpstr>2 Corinthians - Lesson Overview</vt:lpstr>
      <vt:lpstr>2 Corinthians 7:1</vt:lpstr>
      <vt:lpstr>2 Corinthians 7:1</vt:lpstr>
      <vt:lpstr>2 Corinthians 7:1</vt:lpstr>
      <vt:lpstr>2 Corinthians 7:1</vt:lpstr>
      <vt:lpstr>2 Corinthians 7:1</vt:lpstr>
      <vt:lpstr>2 Corinthians 7:2-4</vt:lpstr>
      <vt:lpstr>2 Corinthians 7:2-4</vt:lpstr>
      <vt:lpstr>2 Corinthians 7:2-4</vt:lpstr>
      <vt:lpstr>2 Corinthians 7:2-4</vt:lpstr>
      <vt:lpstr>2 Corinthians 7:2-4</vt:lpstr>
      <vt:lpstr>2 Corinthians 7:2-4</vt:lpstr>
      <vt:lpstr>2 Corinthians 7:5-7</vt:lpstr>
      <vt:lpstr>2 Corinthians 7:5-7</vt:lpstr>
      <vt:lpstr>2 Corinthians 7:5-7</vt:lpstr>
      <vt:lpstr>2 Corinthians 7:5-7</vt:lpstr>
      <vt:lpstr>2 Corinthians 7:5-7</vt:lpstr>
      <vt:lpstr>Slide 24</vt:lpstr>
      <vt:lpstr>Application – Singin’ in the rain</vt:lpstr>
      <vt:lpstr>Application – Singin’ in the rain</vt:lpstr>
      <vt:lpstr>Application – Singin’ in the rain</vt:lpstr>
      <vt:lpstr>Application – Singin’ in the rain</vt:lpstr>
      <vt:lpstr>Application – Singin’ in the rain</vt:lpstr>
      <vt:lpstr>Application – Singin’ in the rain</vt:lpstr>
      <vt:lpstr>Application – Singin’ in the rain</vt:lpstr>
      <vt:lpstr>Slide 32</vt:lpstr>
      <vt:lpstr>Slide 33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9634</cp:revision>
  <cp:lastPrinted>2023-05-06T01:46:48Z</cp:lastPrinted>
  <dcterms:created xsi:type="dcterms:W3CDTF">2016-10-08T19:35:00Z</dcterms:created>
  <dcterms:modified xsi:type="dcterms:W3CDTF">2024-04-29T18:51:31Z</dcterms:modified>
</cp:coreProperties>
</file>